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  <p:sldMasterId id="2147483660" r:id="rId2"/>
  </p:sldMasterIdLst>
  <p:notesMasterIdLst>
    <p:notesMasterId r:id="rId71"/>
  </p:notesMasterIdLst>
  <p:handoutMasterIdLst>
    <p:handoutMasterId r:id="rId72"/>
  </p:handoutMasterIdLst>
  <p:sldIdLst>
    <p:sldId id="527" r:id="rId3"/>
    <p:sldId id="368" r:id="rId4"/>
    <p:sldId id="606" r:id="rId5"/>
    <p:sldId id="529" r:id="rId6"/>
    <p:sldId id="609" r:id="rId7"/>
    <p:sldId id="608" r:id="rId8"/>
    <p:sldId id="533" r:id="rId9"/>
    <p:sldId id="535" r:id="rId10"/>
    <p:sldId id="530" r:id="rId11"/>
    <p:sldId id="528" r:id="rId12"/>
    <p:sldId id="536" r:id="rId13"/>
    <p:sldId id="537" r:id="rId14"/>
    <p:sldId id="381" r:id="rId15"/>
    <p:sldId id="607" r:id="rId16"/>
    <p:sldId id="611" r:id="rId17"/>
    <p:sldId id="545" r:id="rId18"/>
    <p:sldId id="546" r:id="rId19"/>
    <p:sldId id="547" r:id="rId20"/>
    <p:sldId id="548" r:id="rId21"/>
    <p:sldId id="549" r:id="rId22"/>
    <p:sldId id="550" r:id="rId23"/>
    <p:sldId id="612" r:id="rId24"/>
    <p:sldId id="613" r:id="rId25"/>
    <p:sldId id="614" r:id="rId26"/>
    <p:sldId id="615" r:id="rId27"/>
    <p:sldId id="616" r:id="rId28"/>
    <p:sldId id="372" r:id="rId29"/>
    <p:sldId id="554" r:id="rId30"/>
    <p:sldId id="555" r:id="rId31"/>
    <p:sldId id="556" r:id="rId32"/>
    <p:sldId id="557" r:id="rId33"/>
    <p:sldId id="558" r:id="rId34"/>
    <p:sldId id="559" r:id="rId35"/>
    <p:sldId id="560" r:id="rId36"/>
    <p:sldId id="561" r:id="rId37"/>
    <p:sldId id="562" r:id="rId38"/>
    <p:sldId id="563" r:id="rId39"/>
    <p:sldId id="564" r:id="rId40"/>
    <p:sldId id="565" r:id="rId41"/>
    <p:sldId id="566" r:id="rId42"/>
    <p:sldId id="567" r:id="rId43"/>
    <p:sldId id="568" r:id="rId44"/>
    <p:sldId id="576" r:id="rId45"/>
    <p:sldId id="590" r:id="rId46"/>
    <p:sldId id="593" r:id="rId47"/>
    <p:sldId id="575" r:id="rId48"/>
    <p:sldId id="577" r:id="rId49"/>
    <p:sldId id="578" r:id="rId50"/>
    <p:sldId id="594" r:id="rId51"/>
    <p:sldId id="579" r:id="rId52"/>
    <p:sldId id="597" r:id="rId53"/>
    <p:sldId id="598" r:id="rId54"/>
    <p:sldId id="580" r:id="rId55"/>
    <p:sldId id="574" r:id="rId56"/>
    <p:sldId id="581" r:id="rId57"/>
    <p:sldId id="582" r:id="rId58"/>
    <p:sldId id="583" r:id="rId59"/>
    <p:sldId id="584" r:id="rId60"/>
    <p:sldId id="585" r:id="rId61"/>
    <p:sldId id="586" r:id="rId62"/>
    <p:sldId id="587" r:id="rId63"/>
    <p:sldId id="588" r:id="rId64"/>
    <p:sldId id="589" r:id="rId65"/>
    <p:sldId id="591" r:id="rId66"/>
    <p:sldId id="601" r:id="rId67"/>
    <p:sldId id="599" r:id="rId68"/>
    <p:sldId id="600" r:id="rId69"/>
    <p:sldId id="602" r:id="rId7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FF99CC"/>
    <a:srgbClr val="FF66FF"/>
    <a:srgbClr val="AA129F"/>
    <a:srgbClr val="CA2CBF"/>
    <a:srgbClr val="76457B"/>
    <a:srgbClr val="E3DE00"/>
    <a:srgbClr val="008BBC"/>
    <a:srgbClr val="FF00FF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29" autoAdjust="0"/>
    <p:restoredTop sz="94660" autoAdjust="0"/>
  </p:normalViewPr>
  <p:slideViewPr>
    <p:cSldViewPr snapToGrid="0">
      <p:cViewPr varScale="1">
        <p:scale>
          <a:sx n="64" d="100"/>
          <a:sy n="64" d="100"/>
        </p:scale>
        <p:origin x="692" y="4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57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57" d="100"/>
          <a:sy n="57" d="100"/>
        </p:scale>
        <p:origin x="-1302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4CFFCC-35D1-4F43-B388-246EA6635CC7}" type="datetime1">
              <a:rPr lang="en-US" smtClean="0"/>
              <a:pPr/>
              <a:t>2/21/2023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/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DADD12-93ED-4363-B3CC-C394CEE969C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6602273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654603-2CC6-4D7F-9AA4-65CB0677E4AB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IN"/>
              <a:t>/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5CA1B1-BA53-4B60-A1B6-4098004F2734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0385142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>
            <a:extLst>
              <a:ext uri="{FF2B5EF4-FFF2-40B4-BE49-F238E27FC236}">
                <a16:creationId xmlns:a16="http://schemas.microsoft.com/office/drawing/2014/main" id="{29EB7202-E0C5-469C-9609-4097B4AB944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5E739CD8-AAC0-4343-BB28-72C85B940D84}" type="slidenum">
              <a:rPr lang="en-US" altLang="en-US">
                <a:latin typeface="Arial" panose="020B0604020202020204" pitchFamily="34" charset="0"/>
              </a:rPr>
              <a:pPr/>
              <a:t>2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9459" name="Rectangle 2">
            <a:extLst>
              <a:ext uri="{FF2B5EF4-FFF2-40B4-BE49-F238E27FC236}">
                <a16:creationId xmlns:a16="http://schemas.microsoft.com/office/drawing/2014/main" id="{6E2BB63C-BD34-4F9D-AB3F-6D14B91F2E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A58B3F23-B47F-4D39-812B-1DE7331472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>
            <a:extLst>
              <a:ext uri="{FF2B5EF4-FFF2-40B4-BE49-F238E27FC236}">
                <a16:creationId xmlns:a16="http://schemas.microsoft.com/office/drawing/2014/main" id="{3E8E7ABF-56A8-45A6-A1DC-032C194B7D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2B85926B-16D6-482F-954A-7AF47F538341}" type="slidenum">
              <a:rPr lang="en-US" altLang="en-US" smtClean="0">
                <a:latin typeface="Arial" panose="020B0604020202020204" pitchFamily="34" charset="0"/>
              </a:rPr>
              <a:pPr/>
              <a:t>13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4035" name="Rectangle 2">
            <a:extLst>
              <a:ext uri="{FF2B5EF4-FFF2-40B4-BE49-F238E27FC236}">
                <a16:creationId xmlns:a16="http://schemas.microsoft.com/office/drawing/2014/main" id="{A4949D57-4511-439C-B274-26691AFD09D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225F26AB-355D-4237-A722-CE767443D3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122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D46F5FEA-C24C-416C-AE78-E8CCBF053AD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fld id="{CA0DB1B5-DB88-4FE7-9D66-C5D49918AF8E}" type="slidenum">
              <a:rPr lang="en-US" altLang="en-US">
                <a:latin typeface="Arial" panose="020B0604020202020204" pitchFamily="34" charset="0"/>
              </a:rPr>
              <a:pPr/>
              <a:t>27</a:t>
            </a:fld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EEC41B8B-366B-4F4A-8207-978A2C3518A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7BB5E2C-B293-4405-B7CB-3EF195A253F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7F36E-DD7F-45B7-8F18-F79F900BE496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B8411-4973-41D4-AC17-227127642905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540FF-7536-42FA-AE8C-962223B6205A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AA6D02-7CEA-40CC-AC3D-C8CB7AE7EFA4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998C-43BC-48D5-980F-83F6DA48E55F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55AB79-4A3F-4932-B3D5-04C0CA9AD1CD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54102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A2BFA-9D98-4DB6-B904-E73EFE0E0D01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6CC0BA-0B0F-4F72-9D65-E404985542E2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E5DF6-FD11-4593-B5F9-096981ECD300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CB8A03-40DD-4610-A158-3F661CC43772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978C3-7FD3-4305-A44D-1B7AE486508E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2B7D37-A507-4FC9-9B91-40BED456CDA0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6BC76-D80F-4775-B77A-3E6473B931DE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A75F8B-3465-4619-A1CD-C10748268753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6341A5-B824-4639-AE9D-5288B14F267D}" type="slidenum">
              <a:rPr lang="en-IN" smtClean="0"/>
              <a:pPr/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D7CCDC-209A-4148-986E-791D49258F6E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68A579-1060-490F-B7E6-DD4D30546111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99B86-7FB3-4FCD-B8B5-13A046C0B30A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59374-D9F8-4546-8175-CEA5AA1B7FFF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1A955-4875-494C-91E6-04ACB7F3E353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B86F15-7E2A-4080-8155-5637E164DDD6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55D0C5-98D3-4499-9A18-D04941A865C3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86196" y="6356350"/>
            <a:ext cx="6676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r>
              <a:rPr lang="en-US" dirty="0"/>
              <a:t> of  x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1E90DC-1E40-4EDC-BF31-BFCFF4BDFFDF}" type="datetime1">
              <a:rPr lang="en-US" smtClean="0"/>
              <a:pPr/>
              <a:t>2/21/2023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0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2548" y="6356350"/>
            <a:ext cx="9098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341A5-B824-4639-AE9D-5288B14F267D}" type="slidenum">
              <a:rPr lang="en-IN" smtClean="0"/>
              <a:pPr/>
              <a:t>‹#›</a:t>
            </a:fld>
            <a:r>
              <a:rPr lang="en-IN" dirty="0"/>
              <a:t> of x 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EC5B6-4897-4EC9-AEF5-AEB7C4FB6E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4EE344-AF3C-457C-8E41-137646A1C1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16D67-F433-418F-951A-A70673457B49}"/>
              </a:ext>
            </a:extLst>
          </p:cNvPr>
          <p:cNvSpPr txBox="1"/>
          <p:nvPr/>
        </p:nvSpPr>
        <p:spPr>
          <a:xfrm>
            <a:off x="4775130" y="2989471"/>
            <a:ext cx="2999548" cy="707886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 wrap="square">
            <a:spAutoFit/>
          </a:bodyPr>
          <a:lstStyle/>
          <a:p>
            <a:r>
              <a:rPr lang="en-IN" sz="4000" dirty="0">
                <a:solidFill>
                  <a:srgbClr val="C00000"/>
                </a:solidFill>
                <a:latin typeface="Andalus" pitchFamily="18" charset="-78"/>
                <a:cs typeface="Andalus" pitchFamily="18" charset="-78"/>
              </a:rPr>
              <a:t>Fuzzy Logic</a:t>
            </a:r>
            <a:endParaRPr lang="en-IN" sz="4000" dirty="0"/>
          </a:p>
        </p:txBody>
      </p:sp>
    </p:spTree>
    <p:extLst>
      <p:ext uri="{BB962C8B-B14F-4D97-AF65-F5344CB8AC3E}">
        <p14:creationId xmlns:p14="http://schemas.microsoft.com/office/powerpoint/2010/main" val="258447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B1C02C-0501-4187-9813-419DCE8B1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996DFF-A7EC-4E45-A336-572EE68E2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527294-D87C-46E8-BA53-C99EBC9BB6E2}"/>
              </a:ext>
            </a:extLst>
          </p:cNvPr>
          <p:cNvSpPr txBox="1"/>
          <p:nvPr/>
        </p:nvSpPr>
        <p:spPr>
          <a:xfrm>
            <a:off x="2701772" y="1124212"/>
            <a:ext cx="59146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00CC"/>
                </a:solidFill>
              </a:rPr>
              <a:t>Fuzzy set theory is a generalization of classical set theory also called Crisp Set Theory</a:t>
            </a:r>
            <a:endParaRPr lang="en-IN" sz="2400" dirty="0">
              <a:solidFill>
                <a:srgbClr val="0000CC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CEAC7E4-583B-45C4-B0DF-C48D18E8C901}"/>
              </a:ext>
            </a:extLst>
          </p:cNvPr>
          <p:cNvSpPr txBox="1"/>
          <p:nvPr/>
        </p:nvSpPr>
        <p:spPr>
          <a:xfrm>
            <a:off x="1915765" y="4114903"/>
            <a:ext cx="7963731" cy="169706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  Example: Let, </a:t>
            </a:r>
            <a:r>
              <a:rPr lang="en-US" sz="2400" i="1" dirty="0"/>
              <a:t>T</a:t>
            </a:r>
            <a:r>
              <a:rPr lang="en-US" sz="2400" dirty="0"/>
              <a:t> = set of “tall” people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			</a:t>
            </a:r>
            <a:r>
              <a:rPr lang="en-US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</a:t>
            </a:r>
            <a:r>
              <a:rPr lang="el-G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μ</a:t>
            </a:r>
            <a:r>
              <a:rPr lang="en-US" sz="2400" i="1" baseline="-25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 </a:t>
            </a:r>
            <a:r>
              <a:rPr lang="en-US" sz="2400" dirty="0"/>
              <a:t>(Ram) = </a:t>
            </a:r>
            <a:r>
              <a:rPr lang="en-US" sz="2400" i="1" dirty="0"/>
              <a:t>1.0,      </a:t>
            </a:r>
            <a:r>
              <a:rPr lang="en-US" sz="2400" dirty="0"/>
              <a:t>	</a:t>
            </a:r>
            <a:r>
              <a:rPr lang="el-G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μ</a:t>
            </a:r>
            <a:r>
              <a:rPr lang="en-US" sz="2400" i="1" baseline="-25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T </a:t>
            </a:r>
            <a:r>
              <a:rPr lang="en-US" sz="2400" dirty="0"/>
              <a:t>(</a:t>
            </a:r>
            <a:r>
              <a:rPr lang="en-US" sz="2400" dirty="0" err="1"/>
              <a:t>Shyam</a:t>
            </a:r>
            <a:r>
              <a:rPr lang="en-US" sz="2400" dirty="0"/>
              <a:t>) = </a:t>
            </a:r>
            <a:r>
              <a:rPr lang="en-US" sz="2400" i="1" dirty="0"/>
              <a:t>0.2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  <a:defRPr/>
            </a:pPr>
            <a:r>
              <a:rPr lang="en-US" sz="2400" dirty="0"/>
              <a:t>		         </a:t>
            </a:r>
            <a:r>
              <a:rPr lang="en-US" sz="2400" dirty="0" err="1"/>
              <a:t>Shyam</a:t>
            </a:r>
            <a:r>
              <a:rPr lang="en-US" sz="2400" dirty="0"/>
              <a:t> belongs to </a:t>
            </a:r>
            <a:r>
              <a:rPr lang="en-US" sz="2400" i="1" dirty="0"/>
              <a:t>T</a:t>
            </a:r>
            <a:r>
              <a:rPr lang="en-US" sz="2400" dirty="0"/>
              <a:t> with degree </a:t>
            </a:r>
            <a:r>
              <a:rPr lang="en-US" sz="2400" i="1" dirty="0"/>
              <a:t>0.2</a:t>
            </a:r>
            <a:r>
              <a:rPr lang="en-US" sz="2400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7AC70B-7F34-4944-A14C-69A95B887CB5}"/>
              </a:ext>
            </a:extLst>
          </p:cNvPr>
          <p:cNvSpPr txBox="1"/>
          <p:nvPr/>
        </p:nvSpPr>
        <p:spPr>
          <a:xfrm>
            <a:off x="1697104" y="2404147"/>
            <a:ext cx="8639591" cy="11406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sz="2400" dirty="0"/>
              <a:t>Classical set theory  -  </a:t>
            </a:r>
            <a:r>
              <a:rPr lang="en-US" sz="2400" dirty="0">
                <a:solidFill>
                  <a:srgbClr val="C00000"/>
                </a:solidFill>
              </a:rPr>
              <a:t>belongingness predicate</a:t>
            </a:r>
            <a:r>
              <a:rPr lang="en-US" sz="2400" dirty="0"/>
              <a:t>, </a:t>
            </a:r>
            <a:r>
              <a:rPr lang="el-G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μ</a:t>
            </a:r>
            <a:r>
              <a:rPr lang="en-US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,</a:t>
            </a:r>
            <a:r>
              <a:rPr lang="en-US" sz="2400" dirty="0"/>
              <a:t> value is 0 or 1.</a:t>
            </a:r>
          </a:p>
          <a:p>
            <a:pPr>
              <a:lnSpc>
                <a:spcPct val="150000"/>
              </a:lnSpc>
              <a:defRPr/>
            </a:pPr>
            <a:r>
              <a:rPr lang="en-US" sz="2400" dirty="0"/>
              <a:t> Fuzzy  theory  - </a:t>
            </a:r>
            <a:r>
              <a:rPr lang="en-US" sz="2400" dirty="0">
                <a:solidFill>
                  <a:srgbClr val="C00000"/>
                </a:solidFill>
              </a:rPr>
              <a:t>belongingness predicate </a:t>
            </a:r>
            <a:r>
              <a:rPr lang="en-US" sz="2400" dirty="0"/>
              <a:t>-</a:t>
            </a:r>
            <a:r>
              <a:rPr lang="el-GR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 μ</a:t>
            </a:r>
            <a:r>
              <a:rPr lang="en-US" sz="2400" i="1" baseline="-250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s</a:t>
            </a:r>
            <a:r>
              <a:rPr lang="en-US" sz="2400" i="1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(e) = </a:t>
            </a:r>
            <a:r>
              <a:rPr lang="en-US" sz="2400" dirty="0">
                <a:latin typeface="Arial Unicode MS" pitchFamily="34" charset="-128"/>
                <a:ea typeface="Arial Unicode MS" pitchFamily="34" charset="-128"/>
                <a:cs typeface="Arial Unicode MS" pitchFamily="34" charset="-128"/>
              </a:rPr>
              <a:t>[0, 1]</a:t>
            </a:r>
            <a:endParaRPr lang="en-US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93314-497D-0296-F12C-CE83554265E4}"/>
              </a:ext>
            </a:extLst>
          </p:cNvPr>
          <p:cNvSpPr txBox="1">
            <a:spLocks noChangeArrowheads="1"/>
          </p:cNvSpPr>
          <p:nvPr/>
        </p:nvSpPr>
        <p:spPr>
          <a:xfrm>
            <a:off x="4685629" y="192087"/>
            <a:ext cx="2188726" cy="81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C00000"/>
                </a:solidFill>
              </a:rPr>
              <a:t>Fuzzy Set</a:t>
            </a:r>
            <a:endParaRPr lang="en-US" altLang="en-US" sz="4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9898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37116A-BFCE-468F-874E-3A5AD1444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69F623-FBD6-4D8F-B674-6274E5B7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211578-A7BB-29AD-3FEE-CBD1FEC581BE}"/>
              </a:ext>
            </a:extLst>
          </p:cNvPr>
          <p:cNvSpPr txBox="1">
            <a:spLocks noChangeArrowheads="1"/>
          </p:cNvSpPr>
          <p:nvPr/>
        </p:nvSpPr>
        <p:spPr>
          <a:xfrm>
            <a:off x="3284211" y="310358"/>
            <a:ext cx="4875814" cy="81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C00000"/>
                </a:solidFill>
              </a:rPr>
              <a:t>Fuzzy Set – example </a:t>
            </a:r>
            <a:endParaRPr lang="en-US" altLang="en-US" sz="4000" i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465427-5D3B-B667-0A87-4FD11953B9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372" y="2071290"/>
            <a:ext cx="9813663" cy="3427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01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38E08F-DBF1-4167-855D-E741DA41A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608" y="384002"/>
            <a:ext cx="4956313" cy="748058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Crisp set Vs Fuzzy set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EF2B0B-20FB-40F3-B24D-D501214F5C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DDC3CD-DBF4-4FBA-B231-1B529B9655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E40B31-24C6-4DE1-A7E3-DF4BC24B53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7303" y="1763471"/>
            <a:ext cx="8237394" cy="456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8119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>
            <a:extLst>
              <a:ext uri="{FF2B5EF4-FFF2-40B4-BE49-F238E27FC236}">
                <a16:creationId xmlns:a16="http://schemas.microsoft.com/office/drawing/2014/main" id="{CC3C4AD7-3A8B-4268-8C17-149A99CCBEB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21835" y="75406"/>
            <a:ext cx="6814930" cy="792165"/>
          </a:xfrm>
        </p:spPr>
        <p:txBody>
          <a:bodyPr/>
          <a:lstStyle/>
          <a:p>
            <a:r>
              <a:rPr lang="en-US" altLang="en-US" dirty="0">
                <a:solidFill>
                  <a:srgbClr val="C00000"/>
                </a:solidFill>
                <a:latin typeface="Times New Roman" panose="02020603050405020304" pitchFamily="18" charset="0"/>
              </a:rPr>
              <a:t>Representation of Fuzzy sets</a:t>
            </a:r>
          </a:p>
        </p:txBody>
      </p:sp>
      <p:sp>
        <p:nvSpPr>
          <p:cNvPr id="43011" name="Rectangle 3">
            <a:extLst>
              <a:ext uri="{FF2B5EF4-FFF2-40B4-BE49-F238E27FC236}">
                <a16:creationId xmlns:a16="http://schemas.microsoft.com/office/drawing/2014/main" id="{12BEF78F-0D79-4CB1-A30C-4A6F8EF23D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00100" y="932348"/>
            <a:ext cx="8229600" cy="4525963"/>
          </a:xfrm>
        </p:spPr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Let U = {x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1</a:t>
            </a:r>
            <a:r>
              <a:rPr lang="en-US" altLang="en-US" sz="2400" dirty="0">
                <a:latin typeface="Times New Roman" panose="02020603050405020304" pitchFamily="18" charset="0"/>
              </a:rPr>
              <a:t>,x</a:t>
            </a:r>
            <a:r>
              <a:rPr lang="en-US" altLang="en-US" sz="2400" baseline="-25000" dirty="0">
                <a:latin typeface="Times New Roman" panose="02020603050405020304" pitchFamily="18" charset="0"/>
              </a:rPr>
              <a:t>2</a:t>
            </a:r>
            <a:r>
              <a:rPr lang="en-US" altLang="en-US" sz="2400" dirty="0">
                <a:latin typeface="Times New Roman" panose="02020603050405020304" pitchFamily="18" charset="0"/>
              </a:rPr>
              <a:t>,…..,</a:t>
            </a:r>
            <a:r>
              <a:rPr lang="en-US" altLang="en-US" sz="2400" dirty="0" err="1">
                <a:latin typeface="Times New Roman" panose="02020603050405020304" pitchFamily="18" charset="0"/>
              </a:rPr>
              <a:t>x</a:t>
            </a:r>
            <a:r>
              <a:rPr lang="en-US" altLang="en-US" sz="2400" baseline="-25000" dirty="0" err="1">
                <a:latin typeface="Times New Roman" panose="02020603050405020304" pitchFamily="18" charset="0"/>
              </a:rPr>
              <a:t>n</a:t>
            </a:r>
            <a:r>
              <a:rPr lang="en-US" altLang="en-US" sz="2400" dirty="0">
                <a:latin typeface="Times New Roman" panose="02020603050405020304" pitchFamily="18" charset="0"/>
              </a:rPr>
              <a:t>}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|U| = n</a:t>
            </a:r>
          </a:p>
          <a:p>
            <a:pPr>
              <a:buFont typeface="Wingdings" panose="05000000000000000000" pitchFamily="2" charset="2"/>
              <a:buNone/>
            </a:pPr>
            <a:r>
              <a:rPr lang="en-US" altLang="en-US" sz="2400" dirty="0">
                <a:latin typeface="Times New Roman" panose="02020603050405020304" pitchFamily="18" charset="0"/>
              </a:rPr>
              <a:t>	The various sets composed of elements from U are presented as points on and inside the n-dimensional hypercube. The crisp sets are the corners of the hypercube. </a:t>
            </a:r>
          </a:p>
        </p:txBody>
      </p:sp>
      <p:sp>
        <p:nvSpPr>
          <p:cNvPr id="43012" name="Line 4">
            <a:extLst>
              <a:ext uri="{FF2B5EF4-FFF2-40B4-BE49-F238E27FC236}">
                <a16:creationId xmlns:a16="http://schemas.microsoft.com/office/drawing/2014/main" id="{1945796D-F63B-4D76-AF03-4F4AF930FD8A}"/>
              </a:ext>
            </a:extLst>
          </p:cNvPr>
          <p:cNvSpPr>
            <a:spLocks noChangeShapeType="1"/>
          </p:cNvSpPr>
          <p:nvPr/>
        </p:nvSpPr>
        <p:spPr bwMode="auto">
          <a:xfrm>
            <a:off x="6172200" y="3290888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stealth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13" name="Line 5">
            <a:extLst>
              <a:ext uri="{FF2B5EF4-FFF2-40B4-BE49-F238E27FC236}">
                <a16:creationId xmlns:a16="http://schemas.microsoft.com/office/drawing/2014/main" id="{51868338-CED2-4B7A-AEAF-B6965F5A9CAF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5195888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stealth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14" name="Line 6">
            <a:extLst>
              <a:ext uri="{FF2B5EF4-FFF2-40B4-BE49-F238E27FC236}">
                <a16:creationId xmlns:a16="http://schemas.microsoft.com/office/drawing/2014/main" id="{8B1C6E51-8511-4150-BF1F-6577C44A3996}"/>
              </a:ext>
            </a:extLst>
          </p:cNvPr>
          <p:cNvSpPr>
            <a:spLocks noChangeShapeType="1"/>
          </p:cNvSpPr>
          <p:nvPr/>
        </p:nvSpPr>
        <p:spPr bwMode="auto">
          <a:xfrm>
            <a:off x="5943600" y="3595688"/>
            <a:ext cx="3200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15" name="Line 7">
            <a:extLst>
              <a:ext uri="{FF2B5EF4-FFF2-40B4-BE49-F238E27FC236}">
                <a16:creationId xmlns:a16="http://schemas.microsoft.com/office/drawing/2014/main" id="{ACB7540B-BF16-4CCC-864E-FD86D3B6C2E9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3367088"/>
            <a:ext cx="0" cy="2286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16" name="Text Box 8">
            <a:extLst>
              <a:ext uri="{FF2B5EF4-FFF2-40B4-BE49-F238E27FC236}">
                <a16:creationId xmlns:a16="http://schemas.microsoft.com/office/drawing/2014/main" id="{B6AA53C0-0B07-49C9-87B9-B4A6BE67FC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4829176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(1,0)</a:t>
            </a:r>
          </a:p>
        </p:txBody>
      </p:sp>
      <p:sp>
        <p:nvSpPr>
          <p:cNvPr id="43017" name="Text Box 9">
            <a:extLst>
              <a:ext uri="{FF2B5EF4-FFF2-40B4-BE49-F238E27FC236}">
                <a16:creationId xmlns:a16="http://schemas.microsoft.com/office/drawing/2014/main" id="{287C9E74-C287-4AC5-8FF4-9D4EA0D074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4905376"/>
            <a:ext cx="7620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(0,0)</a:t>
            </a:r>
          </a:p>
        </p:txBody>
      </p:sp>
      <p:sp>
        <p:nvSpPr>
          <p:cNvPr id="43018" name="Text Box 10">
            <a:extLst>
              <a:ext uri="{FF2B5EF4-FFF2-40B4-BE49-F238E27FC236}">
                <a16:creationId xmlns:a16="http://schemas.microsoft.com/office/drawing/2014/main" id="{6852F43E-C3FB-4888-A2DF-A690DF0CEF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32146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(0,1)</a:t>
            </a:r>
          </a:p>
        </p:txBody>
      </p:sp>
      <p:sp>
        <p:nvSpPr>
          <p:cNvPr id="43019" name="Text Box 11">
            <a:extLst>
              <a:ext uri="{FF2B5EF4-FFF2-40B4-BE49-F238E27FC236}">
                <a16:creationId xmlns:a16="http://schemas.microsoft.com/office/drawing/2014/main" id="{3B3BE112-1B4C-4DA8-A94D-D2BC2C76A4F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53400" y="32908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(1,1)</a:t>
            </a:r>
          </a:p>
        </p:txBody>
      </p:sp>
      <p:sp>
        <p:nvSpPr>
          <p:cNvPr id="43020" name="Line 12">
            <a:extLst>
              <a:ext uri="{FF2B5EF4-FFF2-40B4-BE49-F238E27FC236}">
                <a16:creationId xmlns:a16="http://schemas.microsoft.com/office/drawing/2014/main" id="{1E8CD046-2517-462B-A820-583E103409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58000" y="534828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21" name="Line 13">
            <a:extLst>
              <a:ext uri="{FF2B5EF4-FFF2-40B4-BE49-F238E27FC236}">
                <a16:creationId xmlns:a16="http://schemas.microsoft.com/office/drawing/2014/main" id="{0ED6FAD4-2B1D-4948-A30C-10B1B5B425D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9800" y="4129088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22" name="Text Box 14">
            <a:extLst>
              <a:ext uri="{FF2B5EF4-FFF2-40B4-BE49-F238E27FC236}">
                <a16:creationId xmlns:a16="http://schemas.microsoft.com/office/drawing/2014/main" id="{96144733-015E-4859-BBF7-8F3C550510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0" y="53482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x</a:t>
            </a:r>
            <a:r>
              <a:rPr lang="en-US" altLang="en-US" sz="1800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3023" name="Text Box 15">
            <a:extLst>
              <a:ext uri="{FF2B5EF4-FFF2-40B4-BE49-F238E27FC236}">
                <a16:creationId xmlns:a16="http://schemas.microsoft.com/office/drawing/2014/main" id="{1971F367-02F3-487E-B591-937F3AFD8E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3671888"/>
            <a:ext cx="457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x</a:t>
            </a:r>
            <a:r>
              <a:rPr lang="en-US" altLang="en-US" sz="1800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3024" name="Text Box 16">
            <a:extLst>
              <a:ext uri="{FF2B5EF4-FFF2-40B4-BE49-F238E27FC236}">
                <a16:creationId xmlns:a16="http://schemas.microsoft.com/office/drawing/2014/main" id="{199CF977-8934-485D-9D1D-534682E3A0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5272088"/>
            <a:ext cx="7620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x</a:t>
            </a:r>
            <a:r>
              <a:rPr lang="en-US" altLang="en-US" sz="1800" baseline="-25000"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43025" name="Text Box 17">
            <a:extLst>
              <a:ext uri="{FF2B5EF4-FFF2-40B4-BE49-F238E27FC236}">
                <a16:creationId xmlns:a16="http://schemas.microsoft.com/office/drawing/2014/main" id="{518C0529-2CAE-46A7-AA56-BBBCAB546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5000" y="4343401"/>
            <a:ext cx="457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x</a:t>
            </a:r>
            <a:r>
              <a:rPr lang="en-US" altLang="en-US" sz="1800" baseline="-25000">
                <a:latin typeface="Times New Roman" panose="02020603050405020304" pitchFamily="18" charset="0"/>
              </a:rPr>
              <a:t>2</a:t>
            </a:r>
          </a:p>
        </p:txBody>
      </p:sp>
      <p:sp>
        <p:nvSpPr>
          <p:cNvPr id="43026" name="Text Box 18">
            <a:extLst>
              <a:ext uri="{FF2B5EF4-FFF2-40B4-BE49-F238E27FC236}">
                <a16:creationId xmlns:a16="http://schemas.microsoft.com/office/drawing/2014/main" id="{1C1BD397-4E26-4FE6-9287-355DBE5C32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4400" y="3748088"/>
            <a:ext cx="83820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800">
                <a:latin typeface="Times New Roman" panose="02020603050405020304" pitchFamily="18" charset="0"/>
              </a:rPr>
              <a:t>(x</a:t>
            </a:r>
            <a:r>
              <a:rPr lang="en-US" altLang="en-US" sz="1800" baseline="-25000">
                <a:latin typeface="Times New Roman" panose="02020603050405020304" pitchFamily="18" charset="0"/>
              </a:rPr>
              <a:t>1</a:t>
            </a:r>
            <a:r>
              <a:rPr lang="en-US" altLang="en-US" sz="1800">
                <a:latin typeface="Times New Roman" panose="02020603050405020304" pitchFamily="18" charset="0"/>
              </a:rPr>
              <a:t>,x</a:t>
            </a:r>
            <a:r>
              <a:rPr lang="en-US" altLang="en-US" sz="1800" baseline="-25000">
                <a:latin typeface="Times New Roman" panose="02020603050405020304" pitchFamily="18" charset="0"/>
              </a:rPr>
              <a:t>2</a:t>
            </a:r>
            <a:r>
              <a:rPr lang="en-US" altLang="en-US" sz="1800">
                <a:latin typeface="Times New Roman" panose="02020603050405020304" pitchFamily="18" charset="0"/>
              </a:rPr>
              <a:t>)</a:t>
            </a:r>
          </a:p>
        </p:txBody>
      </p:sp>
      <p:sp>
        <p:nvSpPr>
          <p:cNvPr id="43027" name="Line 19">
            <a:extLst>
              <a:ext uri="{FF2B5EF4-FFF2-40B4-BE49-F238E27FC236}">
                <a16:creationId xmlns:a16="http://schemas.microsoft.com/office/drawing/2014/main" id="{A4A5DE60-3B52-4BBF-A247-CB4555B1D70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9800" y="3595688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28" name="Line 20">
            <a:extLst>
              <a:ext uri="{FF2B5EF4-FFF2-40B4-BE49-F238E27FC236}">
                <a16:creationId xmlns:a16="http://schemas.microsoft.com/office/drawing/2014/main" id="{FFB079BD-F611-4BC6-8878-72D6921B305A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5195888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29" name="Line 21">
            <a:extLst>
              <a:ext uri="{FF2B5EF4-FFF2-40B4-BE49-F238E27FC236}">
                <a16:creationId xmlns:a16="http://schemas.microsoft.com/office/drawing/2014/main" id="{A4448C72-E293-4D13-B6C6-E660940AFB1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29600" y="3595688"/>
            <a:ext cx="2286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30" name="Line 22">
            <a:extLst>
              <a:ext uri="{FF2B5EF4-FFF2-40B4-BE49-F238E27FC236}">
                <a16:creationId xmlns:a16="http://schemas.microsoft.com/office/drawing/2014/main" id="{8B18D85E-462F-4A78-BBBE-60532C471D9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934200" y="4419600"/>
            <a:ext cx="0" cy="762000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31" name="Text Box 23">
            <a:extLst>
              <a:ext uri="{FF2B5EF4-FFF2-40B4-BE49-F238E27FC236}">
                <a16:creationId xmlns:a16="http://schemas.microsoft.com/office/drawing/2014/main" id="{76E787EE-F3A0-4265-8283-88AC0A9DFC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0" y="4343400"/>
            <a:ext cx="1447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>
                <a:latin typeface="Times New Roman" panose="02020603050405020304" pitchFamily="18" charset="0"/>
              </a:rPr>
              <a:t>A(0.3,0.4)</a:t>
            </a:r>
          </a:p>
        </p:txBody>
      </p:sp>
      <p:sp>
        <p:nvSpPr>
          <p:cNvPr id="43032" name="Freeform 24">
            <a:extLst>
              <a:ext uri="{FF2B5EF4-FFF2-40B4-BE49-F238E27FC236}">
                <a16:creationId xmlns:a16="http://schemas.microsoft.com/office/drawing/2014/main" id="{4631FDC3-7B33-4863-A3FB-63AB0D6CDBA2}"/>
              </a:ext>
            </a:extLst>
          </p:cNvPr>
          <p:cNvSpPr>
            <a:spLocks/>
          </p:cNvSpPr>
          <p:nvPr/>
        </p:nvSpPr>
        <p:spPr bwMode="auto">
          <a:xfrm>
            <a:off x="6934200" y="2971800"/>
            <a:ext cx="2057400" cy="1295400"/>
          </a:xfrm>
          <a:custGeom>
            <a:avLst/>
            <a:gdLst>
              <a:gd name="T0" fmla="*/ 0 w 1256"/>
              <a:gd name="T1" fmla="*/ 2147483646 h 1032"/>
              <a:gd name="T2" fmla="*/ 2147483646 w 1256"/>
              <a:gd name="T3" fmla="*/ 2147483646 h 1032"/>
              <a:gd name="T4" fmla="*/ 2147483646 w 1256"/>
              <a:gd name="T5" fmla="*/ 2147483646 h 1032"/>
              <a:gd name="T6" fmla="*/ 2147483646 w 1256"/>
              <a:gd name="T7" fmla="*/ 2147483646 h 1032"/>
              <a:gd name="T8" fmla="*/ 0 60000 65536"/>
              <a:gd name="T9" fmla="*/ 0 60000 65536"/>
              <a:gd name="T10" fmla="*/ 0 60000 65536"/>
              <a:gd name="T11" fmla="*/ 0 60000 65536"/>
              <a:gd name="T12" fmla="*/ 0 w 1256"/>
              <a:gd name="T13" fmla="*/ 0 h 1032"/>
              <a:gd name="T14" fmla="*/ 1256 w 1256"/>
              <a:gd name="T15" fmla="*/ 1032 h 10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6" h="1032">
                <a:moveTo>
                  <a:pt x="0" y="1032"/>
                </a:moveTo>
                <a:cubicBezTo>
                  <a:pt x="52" y="684"/>
                  <a:pt x="104" y="336"/>
                  <a:pt x="288" y="168"/>
                </a:cubicBezTo>
                <a:cubicBezTo>
                  <a:pt x="472" y="0"/>
                  <a:pt x="952" y="48"/>
                  <a:pt x="1104" y="24"/>
                </a:cubicBezTo>
                <a:cubicBezTo>
                  <a:pt x="1256" y="0"/>
                  <a:pt x="1228" y="12"/>
                  <a:pt x="1200" y="2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33" name="Text Box 25">
            <a:extLst>
              <a:ext uri="{FF2B5EF4-FFF2-40B4-BE49-F238E27FC236}">
                <a16:creationId xmlns:a16="http://schemas.microsoft.com/office/drawing/2014/main" id="{E981C069-B6FE-4BD2-B19F-168CBF673D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1600" y="2573338"/>
            <a:ext cx="1447800" cy="779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)=0.3</a:t>
            </a:r>
          </a:p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μ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(x</a:t>
            </a:r>
            <a:r>
              <a:rPr lang="en-US" altLang="en-US" sz="18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)=0.4</a:t>
            </a:r>
            <a:endParaRPr lang="el-GR" altLang="en-US" sz="18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034" name="Text Box 26">
            <a:extLst>
              <a:ext uri="{FF2B5EF4-FFF2-40B4-BE49-F238E27FC236}">
                <a16:creationId xmlns:a16="http://schemas.microsoft.com/office/drawing/2014/main" id="{A390C613-3737-416F-B1BF-DD72294655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1200" y="5257800"/>
            <a:ext cx="762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l-GR" altLang="en-US" sz="2400" baseline="-25000">
                <a:latin typeface="Times New Roman" panose="02020603050405020304" pitchFamily="18" charset="0"/>
                <a:cs typeface="Times New Roman" panose="02020603050405020304" pitchFamily="18" charset="0"/>
              </a:rPr>
              <a:t>Φ</a:t>
            </a:r>
          </a:p>
        </p:txBody>
      </p:sp>
      <p:sp>
        <p:nvSpPr>
          <p:cNvPr id="43035" name="Line 27">
            <a:extLst>
              <a:ext uri="{FF2B5EF4-FFF2-40B4-BE49-F238E27FC236}">
                <a16:creationId xmlns:a16="http://schemas.microsoft.com/office/drawing/2014/main" id="{A16CE20C-D418-413F-903E-054D772366B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9800" y="5181600"/>
            <a:ext cx="152400" cy="228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IN"/>
          </a:p>
        </p:txBody>
      </p:sp>
      <p:sp>
        <p:nvSpPr>
          <p:cNvPr id="43036" name="Text Box 28">
            <a:extLst>
              <a:ext uri="{FF2B5EF4-FFF2-40B4-BE49-F238E27FC236}">
                <a16:creationId xmlns:a16="http://schemas.microsoft.com/office/drawing/2014/main" id="{3D98A2E3-4FBC-4A46-ACA3-7F7949EBB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200" y="3810000"/>
            <a:ext cx="1524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U={x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Times New Roman" panose="02020603050405020304" pitchFamily="18" charset="0"/>
              </a:rPr>
              <a:t>,x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>
                <a:latin typeface="Times New Roman" panose="02020603050405020304" pitchFamily="18" charset="0"/>
              </a:rPr>
              <a:t>}</a:t>
            </a:r>
            <a:endParaRPr lang="en-US" altLang="en-US" sz="2400" baseline="-25000">
              <a:latin typeface="Times New Roman" panose="02020603050405020304" pitchFamily="18" charset="0"/>
            </a:endParaRPr>
          </a:p>
        </p:txBody>
      </p:sp>
      <p:sp>
        <p:nvSpPr>
          <p:cNvPr id="43037" name="Text Box 29">
            <a:extLst>
              <a:ext uri="{FF2B5EF4-FFF2-40B4-BE49-F238E27FC236}">
                <a16:creationId xmlns:a16="http://schemas.microsoft.com/office/drawing/2014/main" id="{23F3B161-881F-419C-A376-E0F523F180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7400" y="5835651"/>
            <a:ext cx="75438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2400">
                <a:latin typeface="Times New Roman" panose="02020603050405020304" pitchFamily="18" charset="0"/>
              </a:rPr>
              <a:t>A fuzzy set A is represented by a point in the n-dimensional space as the point {</a:t>
            </a:r>
            <a:r>
              <a:rPr lang="el-GR" altLang="en-US" sz="2400">
                <a:latin typeface="Times New Roman" panose="02020603050405020304" pitchFamily="18" charset="0"/>
              </a:rPr>
              <a:t>μ</a:t>
            </a:r>
            <a:r>
              <a:rPr lang="en-US" altLang="en-US" sz="2400" baseline="-25000">
                <a:latin typeface="Times New Roman" panose="02020603050405020304" pitchFamily="18" charset="0"/>
              </a:rPr>
              <a:t>A</a:t>
            </a:r>
            <a:r>
              <a:rPr lang="en-US" altLang="en-US" sz="2400">
                <a:latin typeface="Times New Roman" panose="02020603050405020304" pitchFamily="18" charset="0"/>
              </a:rPr>
              <a:t>(x</a:t>
            </a:r>
            <a:r>
              <a:rPr lang="en-US" altLang="en-US" sz="2400" baseline="-25000">
                <a:latin typeface="Times New Roman" panose="02020603050405020304" pitchFamily="18" charset="0"/>
              </a:rPr>
              <a:t>1</a:t>
            </a:r>
            <a:r>
              <a:rPr lang="en-US" altLang="en-US" sz="2400">
                <a:latin typeface="Times New Roman" panose="02020603050405020304" pitchFamily="18" charset="0"/>
              </a:rPr>
              <a:t>), </a:t>
            </a:r>
            <a:r>
              <a:rPr lang="el-GR" altLang="en-US" sz="2400">
                <a:latin typeface="Times New Roman" panose="02020603050405020304" pitchFamily="18" charset="0"/>
              </a:rPr>
              <a:t>μ</a:t>
            </a:r>
            <a:r>
              <a:rPr lang="en-US" altLang="en-US" sz="2400" baseline="-25000">
                <a:latin typeface="Times New Roman" panose="02020603050405020304" pitchFamily="18" charset="0"/>
              </a:rPr>
              <a:t>A</a:t>
            </a:r>
            <a:r>
              <a:rPr lang="en-US" altLang="en-US" sz="2400">
                <a:latin typeface="Times New Roman" panose="02020603050405020304" pitchFamily="18" charset="0"/>
              </a:rPr>
              <a:t>(x</a:t>
            </a:r>
            <a:r>
              <a:rPr lang="en-US" altLang="en-US" sz="2400" baseline="-25000">
                <a:latin typeface="Times New Roman" panose="02020603050405020304" pitchFamily="18" charset="0"/>
              </a:rPr>
              <a:t>2</a:t>
            </a:r>
            <a:r>
              <a:rPr lang="en-US" altLang="en-US" sz="2400">
                <a:latin typeface="Times New Roman" panose="02020603050405020304" pitchFamily="18" charset="0"/>
              </a:rPr>
              <a:t>),……</a:t>
            </a:r>
            <a:r>
              <a:rPr lang="el-GR" altLang="en-US" sz="2400">
                <a:latin typeface="Times New Roman" panose="02020603050405020304" pitchFamily="18" charset="0"/>
              </a:rPr>
              <a:t>μ</a:t>
            </a:r>
            <a:r>
              <a:rPr lang="en-US" altLang="en-US" sz="2400" baseline="-25000">
                <a:latin typeface="Times New Roman" panose="02020603050405020304" pitchFamily="18" charset="0"/>
              </a:rPr>
              <a:t>A</a:t>
            </a:r>
            <a:r>
              <a:rPr lang="en-US" altLang="en-US" sz="2400">
                <a:latin typeface="Times New Roman" panose="02020603050405020304" pitchFamily="18" charset="0"/>
              </a:rPr>
              <a:t>(x</a:t>
            </a:r>
            <a:r>
              <a:rPr lang="en-US" altLang="en-US" sz="2400" baseline="-25000">
                <a:latin typeface="Times New Roman" panose="02020603050405020304" pitchFamily="18" charset="0"/>
              </a:rPr>
              <a:t>n</a:t>
            </a:r>
            <a:r>
              <a:rPr lang="en-US" altLang="en-US" sz="2400">
                <a:latin typeface="Times New Roman" panose="02020603050405020304" pitchFamily="18" charset="0"/>
              </a:rPr>
              <a:t>)}</a:t>
            </a:r>
          </a:p>
        </p:txBody>
      </p:sp>
    </p:spTree>
    <p:extLst>
      <p:ext uri="{BB962C8B-B14F-4D97-AF65-F5344CB8AC3E}">
        <p14:creationId xmlns:p14="http://schemas.microsoft.com/office/powerpoint/2010/main" val="1993207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7B9566-3D60-4BE8-B752-47C1343FC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1736A2-7D6C-451E-A4B2-914AB504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26EB71C-F038-4B5E-8DA5-9F7BE0668BC2}"/>
              </a:ext>
            </a:extLst>
          </p:cNvPr>
          <p:cNvSpPr txBox="1"/>
          <p:nvPr/>
        </p:nvSpPr>
        <p:spPr>
          <a:xfrm>
            <a:off x="1228310" y="2082707"/>
            <a:ext cx="94578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Consider fuzzy set A, A = {(x, µA(x))| x Є X} </a:t>
            </a:r>
          </a:p>
          <a:p>
            <a:r>
              <a:rPr lang="en-US" sz="2800" dirty="0"/>
              <a:t>-   µA(x) is called the membership function for the fuzzy set A. </a:t>
            </a:r>
          </a:p>
          <a:p>
            <a:endParaRPr lang="en-US" sz="2800" dirty="0"/>
          </a:p>
          <a:p>
            <a:pPr marL="457200" indent="-457200">
              <a:buFontTx/>
              <a:buChar char="-"/>
            </a:pPr>
            <a:r>
              <a:rPr lang="en-US" sz="2800" dirty="0"/>
              <a:t>X is referred to as the universe of discourse. </a:t>
            </a:r>
          </a:p>
          <a:p>
            <a:pPr marL="457200" indent="-457200">
              <a:buFontTx/>
              <a:buChar char="-"/>
            </a:pPr>
            <a:endParaRPr lang="en-US" sz="2800" dirty="0"/>
          </a:p>
          <a:p>
            <a:r>
              <a:rPr lang="en-US" sz="2800" dirty="0"/>
              <a:t>The membership function associates each element x Є X with a value in the interval [0, 1]. </a:t>
            </a:r>
            <a:endParaRPr lang="en-IN" sz="28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B4D0818-490D-46F2-9452-3B7C965F7691}"/>
              </a:ext>
            </a:extLst>
          </p:cNvPr>
          <p:cNvSpPr txBox="1">
            <a:spLocks noChangeArrowheads="1"/>
          </p:cNvSpPr>
          <p:nvPr/>
        </p:nvSpPr>
        <p:spPr>
          <a:xfrm>
            <a:off x="3240156" y="519145"/>
            <a:ext cx="5496339" cy="3984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solidFill>
                  <a:srgbClr val="C00000"/>
                </a:solidFill>
              </a:rPr>
              <a:t>Fuzzy Membership functions </a:t>
            </a:r>
          </a:p>
        </p:txBody>
      </p:sp>
    </p:spTree>
    <p:extLst>
      <p:ext uri="{BB962C8B-B14F-4D97-AF65-F5344CB8AC3E}">
        <p14:creationId xmlns:p14="http://schemas.microsoft.com/office/powerpoint/2010/main" val="27132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724EDF-476A-4A1A-A519-F1444AA228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5525DCB-8761-4ED1-A087-A2E64F433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9A17743-C2E0-4DC9-A8AC-C135202C4A70}"/>
              </a:ext>
            </a:extLst>
          </p:cNvPr>
          <p:cNvSpPr txBox="1">
            <a:spLocks noChangeArrowheads="1"/>
          </p:cNvSpPr>
          <p:nvPr/>
        </p:nvSpPr>
        <p:spPr>
          <a:xfrm>
            <a:off x="2393673" y="0"/>
            <a:ext cx="7043532" cy="81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C00000"/>
                </a:solidFill>
              </a:rPr>
              <a:t>Features of membership function </a:t>
            </a:r>
            <a:endParaRPr lang="en-US" altLang="en-US" sz="4000" i="1" dirty="0">
              <a:solidFill>
                <a:srgbClr val="C00000"/>
              </a:solidFill>
            </a:endParaRPr>
          </a:p>
        </p:txBody>
      </p:sp>
      <p:pic>
        <p:nvPicPr>
          <p:cNvPr id="7" name="Content Placeholder 10">
            <a:extLst>
              <a:ext uri="{FF2B5EF4-FFF2-40B4-BE49-F238E27FC236}">
                <a16:creationId xmlns:a16="http://schemas.microsoft.com/office/drawing/2014/main" id="{B327E5A4-C9EC-4DA1-B780-D6BF6B607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6452" y="764205"/>
            <a:ext cx="9061174" cy="3630107"/>
          </a:xfrm>
          <a:prstGeom prst="rect">
            <a:avLst/>
          </a:prstGeom>
          <a:ln w="22225">
            <a:solidFill>
              <a:schemeClr val="accent5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4010D68-B733-4763-A921-60416CFB09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4366" y="4453878"/>
            <a:ext cx="4014948" cy="226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0224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8966C-7BC9-4867-A333-129C04A9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1948" y="326886"/>
            <a:ext cx="5423452" cy="708301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Membership functions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444637-3130-477C-95FB-95EAA946B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EA3AC-5F8E-4657-A05E-F1CF22EF2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9D5953F-727F-4249-B326-7F5322D017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70" y="1217750"/>
            <a:ext cx="8296184" cy="5343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7213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3B48BB-CD8C-457D-A585-8F12A0AB8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A0D09-C0C9-422A-BD21-C5B7BA4CB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7261A6-40AC-6AED-124D-E01BAD5CF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99" y="1032116"/>
            <a:ext cx="11879701" cy="462273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A3CD720-FA6F-84FF-3C45-86B74925AC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348" y="2534478"/>
            <a:ext cx="4825451" cy="3565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D564F87-2116-7BD7-AB13-CDDDF0DB8591}"/>
              </a:ext>
            </a:extLst>
          </p:cNvPr>
          <p:cNvSpPr txBox="1">
            <a:spLocks noChangeArrowheads="1"/>
          </p:cNvSpPr>
          <p:nvPr/>
        </p:nvSpPr>
        <p:spPr>
          <a:xfrm>
            <a:off x="3049656" y="244272"/>
            <a:ext cx="6092687" cy="513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solidFill>
                  <a:srgbClr val="C00000"/>
                </a:solidFill>
              </a:rPr>
              <a:t>Triangular membership function</a:t>
            </a:r>
            <a:endParaRPr lang="en-US" altLang="en-US" sz="3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467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2B7C3-0004-4B9A-9BFC-D2B9F5DC3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449F4A-26BC-457F-9FCD-4505D0BC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9CAA4C1-3312-519F-E437-2B2355B8F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04" y="1033240"/>
            <a:ext cx="9808010" cy="41675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403F780-A79E-9B97-3D62-ABAFE441A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2304" y="2305878"/>
            <a:ext cx="4554592" cy="3292475"/>
          </a:xfrm>
          <a:prstGeom prst="rect">
            <a:avLst/>
          </a:prstGeom>
          <a:ln>
            <a:solidFill>
              <a:srgbClr val="C00000"/>
            </a:solidFill>
          </a:ln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EF673EDA-1FDA-3BC1-9768-70DFB6F27CE2}"/>
              </a:ext>
            </a:extLst>
          </p:cNvPr>
          <p:cNvSpPr txBox="1">
            <a:spLocks noChangeArrowheads="1"/>
          </p:cNvSpPr>
          <p:nvPr/>
        </p:nvSpPr>
        <p:spPr>
          <a:xfrm>
            <a:off x="2904710" y="275243"/>
            <a:ext cx="6382579" cy="513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3600" dirty="0">
                <a:solidFill>
                  <a:srgbClr val="C00000"/>
                </a:solidFill>
              </a:rPr>
              <a:t>Trapezoidal membership function</a:t>
            </a:r>
            <a:endParaRPr lang="en-US" altLang="en-US" sz="36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42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209F71-4C13-4BB1-B63D-574F22EBA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F10893-961E-447B-9441-83C631DD2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867FD5-97F0-49B3-B1F3-69BFEF787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941" y="458241"/>
            <a:ext cx="10627001" cy="5626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21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710959DB-2365-4610-BA3B-C6E3F408565D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4710458" y="405647"/>
            <a:ext cx="3715922" cy="819147"/>
          </a:xfrm>
        </p:spPr>
        <p:txBody>
          <a:bodyPr anchor="ctr"/>
          <a:lstStyle/>
          <a:p>
            <a:r>
              <a:rPr lang="en-US" altLang="en-US" sz="3200" dirty="0"/>
              <a:t>Uncertainty Studies</a:t>
            </a:r>
            <a:endParaRPr lang="en-US" altLang="en-US" sz="3200" i="1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88C48C8-5F01-475A-BA2F-72F8330F2B25}"/>
              </a:ext>
            </a:extLst>
          </p:cNvPr>
          <p:cNvGrpSpPr/>
          <p:nvPr/>
        </p:nvGrpSpPr>
        <p:grpSpPr>
          <a:xfrm>
            <a:off x="1951384" y="1739348"/>
            <a:ext cx="7997686" cy="4514645"/>
            <a:chOff x="1524001" y="1143001"/>
            <a:chExt cx="7731125" cy="4405313"/>
          </a:xfrm>
        </p:grpSpPr>
        <p:sp>
          <p:nvSpPr>
            <p:cNvPr id="18435" name="Text Box 4">
              <a:extLst>
                <a:ext uri="{FF2B5EF4-FFF2-40B4-BE49-F238E27FC236}">
                  <a16:creationId xmlns:a16="http://schemas.microsoft.com/office/drawing/2014/main" id="{82D6A2D8-DC8A-4D88-A67D-CCA459C024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876801" y="1143001"/>
              <a:ext cx="19780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Uncertainty Study</a:t>
              </a:r>
            </a:p>
          </p:txBody>
        </p:sp>
        <p:sp>
          <p:nvSpPr>
            <p:cNvPr id="18436" name="Line 5">
              <a:extLst>
                <a:ext uri="{FF2B5EF4-FFF2-40B4-BE49-F238E27FC236}">
                  <a16:creationId xmlns:a16="http://schemas.microsoft.com/office/drawing/2014/main" id="{48D83E5E-323F-47AE-B8CC-776BDE306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83075" y="1568450"/>
              <a:ext cx="1600200" cy="990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37" name="Text Box 6">
              <a:extLst>
                <a:ext uri="{FF2B5EF4-FFF2-40B4-BE49-F238E27FC236}">
                  <a16:creationId xmlns:a16="http://schemas.microsoft.com/office/drawing/2014/main" id="{79BED646-0424-4865-AB24-7B1B7753C4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54276" y="2635251"/>
              <a:ext cx="19145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Probability Based</a:t>
              </a:r>
            </a:p>
          </p:txBody>
        </p:sp>
        <p:sp>
          <p:nvSpPr>
            <p:cNvPr id="18438" name="Text Box 7">
              <a:extLst>
                <a:ext uri="{FF2B5EF4-FFF2-40B4-BE49-F238E27FC236}">
                  <a16:creationId xmlns:a16="http://schemas.microsoft.com/office/drawing/2014/main" id="{3CDD8154-915E-4AB3-844C-1F8B36CFAD8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87876" y="2559050"/>
              <a:ext cx="221297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Information Theory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based</a:t>
              </a:r>
            </a:p>
          </p:txBody>
        </p:sp>
        <p:sp>
          <p:nvSpPr>
            <p:cNvPr id="18439" name="Line 8">
              <a:extLst>
                <a:ext uri="{FF2B5EF4-FFF2-40B4-BE49-F238E27FC236}">
                  <a16:creationId xmlns:a16="http://schemas.microsoft.com/office/drawing/2014/main" id="{8F7DA6CC-B4D2-4906-BDA4-8B5FADCDB3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5675" y="156845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40" name="Text Box 9">
              <a:extLst>
                <a:ext uri="{FF2B5EF4-FFF2-40B4-BE49-F238E27FC236}">
                  <a16:creationId xmlns:a16="http://schemas.microsoft.com/office/drawing/2014/main" id="{C159E5C2-2276-4D6B-A129-C6AF70436B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86601" y="2590801"/>
              <a:ext cx="2017713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Fuzzy Logic Based</a:t>
              </a:r>
            </a:p>
          </p:txBody>
        </p:sp>
        <p:sp>
          <p:nvSpPr>
            <p:cNvPr id="18441" name="Line 10">
              <a:extLst>
                <a:ext uri="{FF2B5EF4-FFF2-40B4-BE49-F238E27FC236}">
                  <a16:creationId xmlns:a16="http://schemas.microsoft.com/office/drawing/2014/main" id="{5E8A6DD2-3962-4CBD-829A-787E6C281F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8075" y="1568450"/>
              <a:ext cx="129540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42" name="Text Box 11">
              <a:extLst>
                <a:ext uri="{FF2B5EF4-FFF2-40B4-BE49-F238E27FC236}">
                  <a16:creationId xmlns:a16="http://schemas.microsoft.com/office/drawing/2014/main" id="{4461BB2B-9CB6-4FAF-ACBF-078644A700C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81200" y="3657600"/>
              <a:ext cx="1454150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Probabilistic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Reasoning</a:t>
              </a:r>
            </a:p>
          </p:txBody>
        </p:sp>
        <p:sp>
          <p:nvSpPr>
            <p:cNvPr id="18443" name="Text Box 12">
              <a:extLst>
                <a:ext uri="{FF2B5EF4-FFF2-40B4-BE49-F238E27FC236}">
                  <a16:creationId xmlns:a16="http://schemas.microsoft.com/office/drawing/2014/main" id="{3F6CBCA0-5379-49F7-9982-D75969BE9F9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57601" y="3581401"/>
              <a:ext cx="1349375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Markov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Processes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&amp; Graphical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Models</a:t>
              </a:r>
            </a:p>
          </p:txBody>
        </p:sp>
        <p:sp>
          <p:nvSpPr>
            <p:cNvPr id="18444" name="Line 13">
              <a:extLst>
                <a:ext uri="{FF2B5EF4-FFF2-40B4-BE49-F238E27FC236}">
                  <a16:creationId xmlns:a16="http://schemas.microsoft.com/office/drawing/2014/main" id="{07002EA2-0F1A-4C59-A1C8-A2F3E60920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35675" y="3092450"/>
              <a:ext cx="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45" name="Text Box 14">
              <a:extLst>
                <a:ext uri="{FF2B5EF4-FFF2-40B4-BE49-F238E27FC236}">
                  <a16:creationId xmlns:a16="http://schemas.microsoft.com/office/drawing/2014/main" id="{3206D91F-9DCF-4694-9D77-31E046F644A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91201" y="3733800"/>
              <a:ext cx="963613" cy="915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Entropy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Centric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Algos</a:t>
              </a:r>
            </a:p>
          </p:txBody>
        </p:sp>
        <p:sp>
          <p:nvSpPr>
            <p:cNvPr id="18446" name="Line 15">
              <a:extLst>
                <a:ext uri="{FF2B5EF4-FFF2-40B4-BE49-F238E27FC236}">
                  <a16:creationId xmlns:a16="http://schemas.microsoft.com/office/drawing/2014/main" id="{056425FF-6791-474F-B40C-152AFCF6D23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682875" y="2940050"/>
              <a:ext cx="381000" cy="6858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47" name="Line 16">
              <a:extLst>
                <a:ext uri="{FF2B5EF4-FFF2-40B4-BE49-F238E27FC236}">
                  <a16:creationId xmlns:a16="http://schemas.microsoft.com/office/drawing/2014/main" id="{D6F5C8EC-488F-49BD-9EEF-10D791467D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97275" y="3016250"/>
              <a:ext cx="381000" cy="6096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48" name="Line 17">
              <a:extLst>
                <a:ext uri="{FF2B5EF4-FFF2-40B4-BE49-F238E27FC236}">
                  <a16:creationId xmlns:a16="http://schemas.microsoft.com/office/drawing/2014/main" id="{F823BA63-B73E-48A9-84CA-097049023F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45275" y="1492250"/>
              <a:ext cx="1371600" cy="533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49" name="Text Box 18">
              <a:extLst>
                <a:ext uri="{FF2B5EF4-FFF2-40B4-BE49-F238E27FC236}">
                  <a16:creationId xmlns:a16="http://schemas.microsoft.com/office/drawing/2014/main" id="{07723C9B-B02C-4246-891A-513A7B56D8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24801" y="1905000"/>
              <a:ext cx="1330325" cy="641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Qualitative </a:t>
              </a:r>
            </a:p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 dirty="0"/>
                <a:t>Reasoning</a:t>
              </a:r>
            </a:p>
          </p:txBody>
        </p:sp>
        <p:sp>
          <p:nvSpPr>
            <p:cNvPr id="18450" name="Line 19">
              <a:extLst>
                <a:ext uri="{FF2B5EF4-FFF2-40B4-BE49-F238E27FC236}">
                  <a16:creationId xmlns:a16="http://schemas.microsoft.com/office/drawing/2014/main" id="{AC31D3EA-2A94-406C-A324-42D7338B59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0800" y="4267200"/>
              <a:ext cx="0" cy="91440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IN"/>
            </a:p>
          </p:txBody>
        </p:sp>
        <p:sp>
          <p:nvSpPr>
            <p:cNvPr id="18451" name="Text Box 20">
              <a:extLst>
                <a:ext uri="{FF2B5EF4-FFF2-40B4-BE49-F238E27FC236}">
                  <a16:creationId xmlns:a16="http://schemas.microsoft.com/office/drawing/2014/main" id="{DD5774FB-09D3-4F98-B695-3BAD6F0FF8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524001" y="5181601"/>
              <a:ext cx="261302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Char char="n"/>
                <a:defRPr sz="32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hlink"/>
                </a:buClr>
                <a:buSzPct val="55000"/>
                <a:buFont typeface="Wingdings" panose="05000000000000000000" pitchFamily="2" charset="2"/>
                <a:buChar char="n"/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folHlink"/>
                </a:buClr>
                <a:buSzPct val="5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chemeClr val="accent2"/>
                </a:buClr>
                <a:buSzPct val="5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accent1"/>
                </a:buClr>
                <a:buSzPct val="5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800"/>
                <a:t>Bayesian Belief Network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6755D-306C-4300-9C94-6F04DD287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0AAA5D-BACC-426C-B3A8-BD9930B3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8C540C-1C1C-4F57-AABA-EA2039783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534"/>
            <a:ext cx="10186134" cy="622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4634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512D00-29C9-4BC5-A24E-B70974DBE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59C47A-2B42-498A-8462-7C63B3C0C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3B2A64-E3E3-4B72-A3E7-E44A030D8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120" y="350272"/>
            <a:ext cx="11544300" cy="22972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DED4452-A2EE-45F7-A412-5C4DDE5CD4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0787" y="2887931"/>
            <a:ext cx="7210425" cy="347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15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3BFD00-F9F1-4C2D-B3CF-4B7CAAEC2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74E8B5-33D7-4CAA-B0E0-56BA0FE8F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318F321-8201-464F-B725-1ABFBE283670}"/>
              </a:ext>
            </a:extLst>
          </p:cNvPr>
          <p:cNvSpPr txBox="1">
            <a:spLocks noChangeArrowheads="1"/>
          </p:cNvSpPr>
          <p:nvPr/>
        </p:nvSpPr>
        <p:spPr>
          <a:xfrm>
            <a:off x="3474852" y="424261"/>
            <a:ext cx="5098458" cy="5137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C00000"/>
                </a:solidFill>
              </a:rPr>
              <a:t>Operations on Fuzzy set</a:t>
            </a:r>
            <a:endParaRPr lang="en-US" altLang="en-US" sz="4000" i="1" dirty="0">
              <a:solidFill>
                <a:srgbClr val="C000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CFEB98-EFCD-4B70-A6B5-66582B1E7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2416" y="1248562"/>
            <a:ext cx="8427834" cy="516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1758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171965C-FDF8-4D81-98E2-ACDAEA5FE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4F51A3-0D31-451B-AF2D-4F9EE83DF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769FC5-D1AE-4BDC-94C1-6B76F14A5C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412" y="493160"/>
            <a:ext cx="8918562" cy="569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7492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38897D-B3D3-4626-8D0C-506F1B932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A13C46-8B63-471E-B845-5500A7DBB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EFB76-AB84-4C40-AB9F-5F43A3CAF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1162" y="547687"/>
            <a:ext cx="882967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384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DD357E5-93DC-427B-8857-4E10AAF3A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C96BCC-1103-4D4C-8FE2-4D48F2A5E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793D0-6B42-4A98-AB13-4B846FFD09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62" y="609600"/>
            <a:ext cx="753427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4462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6607F5-233A-40A5-AF7B-F50CFE84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87D47C-F20E-436C-8C64-4735EEB9E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1FF5C0-E00A-45F0-9A82-CABDB133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691" y="1278771"/>
            <a:ext cx="8934450" cy="473252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30918E29-03C1-4232-9928-8021C4B11CBF}"/>
              </a:ext>
            </a:extLst>
          </p:cNvPr>
          <p:cNvSpPr txBox="1">
            <a:spLocks noChangeArrowheads="1"/>
          </p:cNvSpPr>
          <p:nvPr/>
        </p:nvSpPr>
        <p:spPr>
          <a:xfrm>
            <a:off x="4268879" y="300856"/>
            <a:ext cx="2850074" cy="81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C00000"/>
                </a:solidFill>
              </a:rPr>
              <a:t>Fuzzy Rules</a:t>
            </a:r>
            <a:endParaRPr lang="en-US" altLang="en-US" sz="4000" i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80453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165F37C0-662B-4AEC-AEB1-93F9829E03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01038" y="553016"/>
            <a:ext cx="2581405" cy="662008"/>
          </a:xfrm>
        </p:spPr>
        <p:txBody>
          <a:bodyPr>
            <a:normAutofit fontScale="90000"/>
          </a:bodyPr>
          <a:lstStyle/>
          <a:p>
            <a:r>
              <a:rPr lang="en-US" altLang="en-US" dirty="0">
                <a:solidFill>
                  <a:schemeClr val="tx1"/>
                </a:solidFill>
              </a:rPr>
              <a:t>Rule Base</a:t>
            </a: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B92E5424-B863-4E79-AC11-361B8624B71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R1: If outlook is sunny and </a:t>
            </a:r>
            <a:r>
              <a:rPr lang="en-US" altLang="en-US" u="sng" dirty="0"/>
              <a:t>if</a:t>
            </a:r>
            <a:r>
              <a:rPr lang="en-US" altLang="en-US" dirty="0"/>
              <a:t> humidity is high </a:t>
            </a:r>
            <a:r>
              <a:rPr lang="en-US" altLang="en-US" u="sng" dirty="0"/>
              <a:t>then</a:t>
            </a:r>
            <a:r>
              <a:rPr lang="en-US" altLang="en-US" dirty="0"/>
              <a:t> Decision is </a:t>
            </a:r>
            <a:r>
              <a:rPr lang="en-US" altLang="en-US" u="sng" dirty="0"/>
              <a:t>No</a:t>
            </a:r>
            <a:r>
              <a:rPr lang="en-US" altLang="en-US" dirty="0"/>
              <a:t>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R2: If outlook is sunny and </a:t>
            </a:r>
            <a:r>
              <a:rPr lang="en-US" altLang="en-US" u="sng" dirty="0"/>
              <a:t>if</a:t>
            </a:r>
            <a:r>
              <a:rPr lang="en-US" altLang="en-US" dirty="0"/>
              <a:t> humidity is low </a:t>
            </a:r>
            <a:r>
              <a:rPr lang="en-US" altLang="en-US" u="sng" dirty="0"/>
              <a:t>then</a:t>
            </a:r>
            <a:r>
              <a:rPr lang="en-US" altLang="en-US" dirty="0"/>
              <a:t> Decision is </a:t>
            </a:r>
            <a:r>
              <a:rPr lang="en-US" altLang="en-US" u="sng" dirty="0"/>
              <a:t>Yes</a:t>
            </a:r>
            <a:r>
              <a:rPr lang="en-US" altLang="en-US" dirty="0"/>
              <a:t>.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R3: If outlook is cloudy </a:t>
            </a:r>
            <a:r>
              <a:rPr lang="en-US" altLang="en-US" u="sng" dirty="0"/>
              <a:t>then</a:t>
            </a:r>
            <a:r>
              <a:rPr lang="en-US" altLang="en-US" dirty="0"/>
              <a:t> Decision is</a:t>
            </a:r>
            <a:r>
              <a:rPr lang="hi-IN" altLang="en-US" dirty="0"/>
              <a:t> </a:t>
            </a:r>
            <a:r>
              <a:rPr lang="en-US" altLang="en-US" u="sng" dirty="0"/>
              <a:t>Yes</a:t>
            </a:r>
            <a:r>
              <a:rPr lang="en-US" altLang="en-US" dirty="0"/>
              <a:t>.</a:t>
            </a:r>
            <a:endParaRPr lang="en-US" altLang="en-US" u="sng" dirty="0"/>
          </a:p>
          <a:p>
            <a:pPr>
              <a:buFont typeface="Wingdings" panose="05000000000000000000" pitchFamily="2" charset="2"/>
              <a:buNone/>
            </a:pPr>
            <a:endParaRPr lang="en-US" altLang="en-US" u="sng" dirty="0"/>
          </a:p>
          <a:p>
            <a:pPr>
              <a:buFont typeface="Wingdings" panose="05000000000000000000" pitchFamily="2" charset="2"/>
              <a:buNone/>
            </a:pPr>
            <a:r>
              <a:rPr lang="en-US" altLang="en-US" dirty="0"/>
              <a:t>		</a:t>
            </a:r>
          </a:p>
          <a:p>
            <a:pPr>
              <a:buFont typeface="Wingdings" panose="05000000000000000000" pitchFamily="2" charset="2"/>
              <a:buNone/>
            </a:pPr>
            <a:endParaRPr lang="en-US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A062-F810-4C48-A4F9-4A1B8CBCC9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2651125"/>
            <a:ext cx="3694043" cy="946840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Fuzzy relations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AE4EE-0836-43B0-ACB2-FA58D46CA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6F5A3F-1AF7-4192-AD53-5FDDB7630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1973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372F9-08D2-4711-9553-BCEAAF0BB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4191" y="251066"/>
            <a:ext cx="3763617" cy="797753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Crisp relations</a:t>
            </a:r>
            <a:endParaRPr lang="en-IN" dirty="0">
              <a:solidFill>
                <a:srgbClr val="C0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7E090B79-EA4F-4AB2-8037-859BC187D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3413" y="1671033"/>
            <a:ext cx="8865174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C629C9-CA8F-4EC3-BB00-256DD1C48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7354BE-0486-4F08-82BC-996217772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465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B81CB7-CA2E-4E8E-80E3-26C30D79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AA2D90-07DD-425F-80EE-994BEDD61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9ABB0C-3276-46BC-856A-6E311476B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695" y="2260817"/>
            <a:ext cx="9286875" cy="381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6567717-4FE0-4B14-BB0A-93C84F61D64D}"/>
              </a:ext>
            </a:extLst>
          </p:cNvPr>
          <p:cNvSpPr txBox="1">
            <a:spLocks noChangeArrowheads="1"/>
          </p:cNvSpPr>
          <p:nvPr/>
        </p:nvSpPr>
        <p:spPr>
          <a:xfrm>
            <a:off x="4582720" y="167850"/>
            <a:ext cx="2913086" cy="8191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en-US" sz="4000" dirty="0"/>
              <a:t>Fuzzy Logic</a:t>
            </a:r>
            <a:endParaRPr lang="en-US" altLang="en-US" sz="4000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FE3432-C38C-4773-848C-C3956EFF40FF}"/>
              </a:ext>
            </a:extLst>
          </p:cNvPr>
          <p:cNvSpPr txBox="1"/>
          <p:nvPr/>
        </p:nvSpPr>
        <p:spPr>
          <a:xfrm>
            <a:off x="1192716" y="1271211"/>
            <a:ext cx="948412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Fuzzy logic (multiway logic) is a way to model logical reasoning where the truth of the statement is not binary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CCD38F5-C2BA-41FD-BBA8-E1547EC0FC18}"/>
              </a:ext>
            </a:extLst>
          </p:cNvPr>
          <p:cNvSpPr txBox="1"/>
          <p:nvPr/>
        </p:nvSpPr>
        <p:spPr>
          <a:xfrm>
            <a:off x="1286568" y="2762925"/>
            <a:ext cx="1846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Absolutely false      </a:t>
            </a:r>
            <a:r>
              <a:rPr lang="en-US" sz="2400" dirty="0">
                <a:solidFill>
                  <a:srgbClr val="FF0000"/>
                </a:solidFill>
              </a:rPr>
              <a:t>0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7A13B-F19A-471C-878A-D90860616284}"/>
              </a:ext>
            </a:extLst>
          </p:cNvPr>
          <p:cNvSpPr txBox="1"/>
          <p:nvPr/>
        </p:nvSpPr>
        <p:spPr>
          <a:xfrm>
            <a:off x="8888819" y="2641817"/>
            <a:ext cx="14890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Absolutely true       </a:t>
            </a:r>
            <a:r>
              <a:rPr lang="en-US" sz="2400" dirty="0">
                <a:solidFill>
                  <a:srgbClr val="FF0000"/>
                </a:solidFill>
              </a:rPr>
              <a:t>1</a:t>
            </a:r>
            <a:endParaRPr lang="en-IN" sz="2400" dirty="0">
              <a:solidFill>
                <a:srgbClr val="FF0000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DC47937-DCB3-41A0-B59C-8820D1A14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219" y="3901115"/>
            <a:ext cx="8636268" cy="233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4718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944246-0B1A-41CE-BE2B-F884333B7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F3F1CC-4ED7-4875-8194-5BE92624C0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ECAF0B-7E9E-401C-BD27-F7B9D711C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169" y="408941"/>
            <a:ext cx="9606996" cy="601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985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512493-5641-460B-8F89-B0B38127A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3531" y="136525"/>
            <a:ext cx="5045765" cy="777875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solidFill>
                  <a:srgbClr val="C00000"/>
                </a:solidFill>
              </a:rPr>
              <a:t>Operations on crisp relations</a:t>
            </a:r>
            <a:endParaRPr lang="en-IN" sz="3600" b="1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9E5E3-8003-4DAB-951E-3B853E602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C1FE35-A8C5-43C4-AC4F-8F8E06356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2CD588-447B-46E5-872D-FE64D368A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444" y="930339"/>
            <a:ext cx="9084752" cy="5575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13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4DD770-A7B4-43B8-8302-C0CBE1E02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D34504-E5AD-4275-AF53-FCCA8E5B1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94FE06-A8D1-4D0D-8FC2-31E82BA17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623887"/>
            <a:ext cx="9867900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044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3C96-0F7D-46CB-90C5-E12895111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9365" y="255794"/>
            <a:ext cx="5453270" cy="688423"/>
          </a:xfrm>
        </p:spPr>
        <p:txBody>
          <a:bodyPr>
            <a:normAutofit fontScale="90000"/>
          </a:bodyPr>
          <a:lstStyle/>
          <a:p>
            <a:r>
              <a:rPr lang="en-US" sz="3600" dirty="0">
                <a:solidFill>
                  <a:srgbClr val="C00000"/>
                </a:solidFill>
              </a:rPr>
              <a:t>Composition of two relations</a:t>
            </a:r>
            <a:endParaRPr lang="en-IN" sz="3600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79262-C1A8-4B97-876F-24FC6A2F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AB16C7-33D3-4B10-A750-7A5C0542F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144AA73-D434-4FB5-8556-08C4C8A92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199" y="1040376"/>
            <a:ext cx="9665818" cy="504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192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3C94A1-DCF2-4DAA-ACAF-870CFEA8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10CFF4-98FF-4639-9C0B-80A57EC41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B7EEE61-1A6F-4DEF-84DD-B1510BEC7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955" y="512886"/>
            <a:ext cx="9433062" cy="579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032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F22B7-C846-468F-A632-24B32EE6BE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E6B38-2F4F-4142-9258-A37740D90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9AF80A-EA62-4676-875F-59EEEA6F1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9" y="219881"/>
            <a:ext cx="9165535" cy="61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5336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167C80-39A2-402F-9FE9-EB9D2F961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FB517-AFA3-4EAF-94F2-7DDE3F30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AAC52-5524-4BFA-B400-84DC39B172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852" y="342900"/>
            <a:ext cx="10239375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5264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0E099-94EE-4895-8E12-C4C9F0215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649DE7-35D7-4007-9320-654DC4311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27ED5-3FF9-479E-A4FE-C6BF9166C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504" y="657513"/>
            <a:ext cx="9036947" cy="559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154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F117E-BDEE-427F-96F7-424ADD282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CB5F5B-8ED8-44EA-A506-B642669F7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2FE17F-1FC0-45D9-8F7B-2D626B11BF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238125"/>
            <a:ext cx="9839325" cy="61182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F8CA0E8-0979-424B-A506-EC7BB80331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238125"/>
            <a:ext cx="9839325" cy="638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49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CB7FC-E2DA-42CC-9BA7-D2B7610991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EE53D0-3D5A-4264-A1E9-281F565C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A648B-113C-4F7B-8668-E3EA7624C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4505" y="411950"/>
            <a:ext cx="9859994" cy="594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12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34DE8A5-A278-4797-89FC-68D926A61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F700F0-B4CB-4FB9-9FAD-11687BE68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2220483-D043-42C9-9335-C14EECF1EF34}"/>
              </a:ext>
            </a:extLst>
          </p:cNvPr>
          <p:cNvSpPr txBox="1"/>
          <p:nvPr/>
        </p:nvSpPr>
        <p:spPr>
          <a:xfrm>
            <a:off x="693629" y="1780782"/>
            <a:ext cx="499318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Fuzzy logic is a method of reasoning that resembles human reasoning. This approach is similar to how humans perform decision making and it involves all intermediate possibilities between yes and no</a:t>
            </a:r>
            <a:endParaRPr lang="en-IN" sz="2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050F74-BE07-4872-B352-1F2D3097B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570" y="1295380"/>
            <a:ext cx="5577801" cy="426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880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275BB-51EB-42F6-AD32-46FB7DAD2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0AC8C-B418-4437-A4C0-749568C4E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127D69-C249-4826-ABC7-9A93FCC381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697" y="229635"/>
            <a:ext cx="10020300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282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E2452B-6A3A-4345-A754-83833BBF33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912A76-6884-4387-BF9F-F0061D49C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7840F6-DE37-4D48-BAEC-82701017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157163"/>
            <a:ext cx="10029825" cy="6199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3613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CFC553-2252-4573-928E-5068E0A2A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0EA53A-4D69-45D2-877F-285B89C91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6B2C9D3-AD62-4FB3-802F-CB1B086FE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562" y="290513"/>
            <a:ext cx="10048875" cy="6179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2176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2DB60-1223-418A-A594-0F53E4817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2643" y="307009"/>
            <a:ext cx="4346713" cy="748057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Three valued logic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1038A4-C65B-45EF-9776-C58C733A4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99F7B1-2CFE-4BE4-AD1E-ED5B6B449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52B775-6B4A-4BAE-B772-F5A3DF17C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9456" y="1055066"/>
            <a:ext cx="2114550" cy="438150"/>
          </a:xfrm>
          <a:prstGeom prst="rect">
            <a:avLst/>
          </a:prstGeom>
        </p:spPr>
      </p:pic>
      <p:pic>
        <p:nvPicPr>
          <p:cNvPr id="12" name="Content Placeholder 6">
            <a:extLst>
              <a:ext uri="{FF2B5EF4-FFF2-40B4-BE49-F238E27FC236}">
                <a16:creationId xmlns:a16="http://schemas.microsoft.com/office/drawing/2014/main" id="{1D1921F2-E413-4B36-994A-4646D64CB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68584" y="2210923"/>
            <a:ext cx="6975216" cy="2436154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747A53C-E2DA-435A-B9EC-6047A97D9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43769" y="2128909"/>
            <a:ext cx="3276228" cy="2600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059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3CFA96-4305-422C-9A2F-4775F15CE3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873136-F5F6-47C2-98DB-73559D7B1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033C16C-C2E6-49CC-A0EA-91D05BACB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7200" y="540577"/>
            <a:ext cx="4210878" cy="6387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Three valued logic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20955D-5273-4F86-9574-452D58A8B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730" y="1431235"/>
            <a:ext cx="10138911" cy="478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15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D53F2D-6C4C-4CC3-84D4-EE61FAA42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ED826-2001-4DA4-9563-20FE56C98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5014C-5E62-4B33-BBDA-9FA2CC9B0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03" y="795131"/>
            <a:ext cx="10026954" cy="4820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119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BDE4A-B424-4752-B068-B149495C8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8002" y="212586"/>
            <a:ext cx="4240696" cy="71824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Fuzzy propositions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889AD6-5690-4547-8AE0-E24F24639A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BEA435-60B7-44A5-8874-70C1E364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26F6CF-34F9-4817-9D69-91279B6BD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200977"/>
            <a:ext cx="7590183" cy="506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76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BA560-40A1-4CC5-B839-A0664422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84731E-16BC-4340-B27C-22E469061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E854066-C68E-415B-B706-96A6B16FD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452" y="666062"/>
            <a:ext cx="7248862" cy="530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6717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8D8931-2E67-4F5A-B7B4-D17445082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FC84FF8-44ED-4432-81F3-D79324361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D8AF98-5614-438D-A915-77D5446E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268067"/>
            <a:ext cx="10258425" cy="48387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4D7A0C2F-59C4-4986-8458-29874E72F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8417" y="370923"/>
            <a:ext cx="3952461" cy="63872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Fuzzy implications</a:t>
            </a:r>
            <a:endParaRPr lang="en-I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644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C02FDC-B0E2-4052-AA92-C3F6AE26B0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8478" y="426278"/>
            <a:ext cx="3902765" cy="509518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Fuzzy implication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B4D09BC-AC20-4FA7-A12A-36B8423A18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130" y="1169004"/>
            <a:ext cx="8336792" cy="476942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7DB42-119A-4C49-B12B-FCE4A89BDC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5C989-03B4-432B-9638-0EFB2996A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874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01A1E2D-5E45-4A5F-8E27-78806C18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0AC783-3F33-4368-A7B2-9179060C8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</a:t>
            </a:fld>
            <a:endParaRPr lang="en-US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D94E8AD-22F6-4C74-AEE4-A261FA441C20}"/>
              </a:ext>
            </a:extLst>
          </p:cNvPr>
          <p:cNvCxnSpPr>
            <a:cxnSpLocks/>
          </p:cNvCxnSpPr>
          <p:nvPr/>
        </p:nvCxnSpPr>
        <p:spPr>
          <a:xfrm>
            <a:off x="1912883" y="5349766"/>
            <a:ext cx="80088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875AC7-C8F6-4D35-A892-A7D9656E37E9}"/>
              </a:ext>
            </a:extLst>
          </p:cNvPr>
          <p:cNvCxnSpPr/>
          <p:nvPr/>
        </p:nvCxnSpPr>
        <p:spPr>
          <a:xfrm flipV="1">
            <a:off x="1965435" y="1166649"/>
            <a:ext cx="0" cy="4183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3BB7775-505E-4940-BDFD-C16BA59EF502}"/>
              </a:ext>
            </a:extLst>
          </p:cNvPr>
          <p:cNvCxnSpPr>
            <a:cxnSpLocks/>
          </p:cNvCxnSpPr>
          <p:nvPr/>
        </p:nvCxnSpPr>
        <p:spPr>
          <a:xfrm>
            <a:off x="1965435" y="2060028"/>
            <a:ext cx="1954924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0128916-17DE-43C6-A781-E5183794EFFE}"/>
              </a:ext>
            </a:extLst>
          </p:cNvPr>
          <p:cNvSpPr txBox="1"/>
          <p:nvPr/>
        </p:nvSpPr>
        <p:spPr>
          <a:xfrm>
            <a:off x="1912883" y="5322021"/>
            <a:ext cx="78302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0                      10              18    20             25             30         35        40                  50</a:t>
            </a:r>
          </a:p>
          <a:p>
            <a:r>
              <a:rPr lang="en-US" dirty="0"/>
              <a:t>                                                                 Temperature</a:t>
            </a:r>
            <a:endParaRPr lang="en-IN" dirty="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B7BB074-117C-4042-BB24-243631204613}"/>
              </a:ext>
            </a:extLst>
          </p:cNvPr>
          <p:cNvCxnSpPr>
            <a:cxnSpLocks/>
          </p:cNvCxnSpPr>
          <p:nvPr/>
        </p:nvCxnSpPr>
        <p:spPr>
          <a:xfrm>
            <a:off x="3920359" y="2060028"/>
            <a:ext cx="1776248" cy="335658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CBCBC4E-A514-4B2F-BEA0-38B48EC96366}"/>
              </a:ext>
            </a:extLst>
          </p:cNvPr>
          <p:cNvCxnSpPr>
            <a:cxnSpLocks/>
          </p:cNvCxnSpPr>
          <p:nvPr/>
        </p:nvCxnSpPr>
        <p:spPr>
          <a:xfrm flipV="1">
            <a:off x="4298731" y="2060028"/>
            <a:ext cx="1250731" cy="328973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3517708B-3D11-42B0-95F0-19D6EA2884D5}"/>
              </a:ext>
            </a:extLst>
          </p:cNvPr>
          <p:cNvCxnSpPr>
            <a:cxnSpLocks/>
          </p:cNvCxnSpPr>
          <p:nvPr/>
        </p:nvCxnSpPr>
        <p:spPr>
          <a:xfrm flipV="1">
            <a:off x="5565228" y="2060028"/>
            <a:ext cx="930165" cy="10511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A7F64C1-19D3-424A-9CC4-5EF634B1C86A}"/>
              </a:ext>
            </a:extLst>
          </p:cNvPr>
          <p:cNvCxnSpPr>
            <a:cxnSpLocks/>
          </p:cNvCxnSpPr>
          <p:nvPr/>
        </p:nvCxnSpPr>
        <p:spPr>
          <a:xfrm>
            <a:off x="6495393" y="2060028"/>
            <a:ext cx="799929" cy="3356588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459F4B0-8F2C-43D7-A18E-4C2A8362DEDF}"/>
              </a:ext>
            </a:extLst>
          </p:cNvPr>
          <p:cNvCxnSpPr>
            <a:cxnSpLocks/>
          </p:cNvCxnSpPr>
          <p:nvPr/>
        </p:nvCxnSpPr>
        <p:spPr>
          <a:xfrm flipV="1">
            <a:off x="6642540" y="1965434"/>
            <a:ext cx="1713184" cy="3384332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F92672F4-46F0-4B54-BBB3-C67D9CE27D84}"/>
              </a:ext>
            </a:extLst>
          </p:cNvPr>
          <p:cNvCxnSpPr/>
          <p:nvPr/>
        </p:nvCxnSpPr>
        <p:spPr>
          <a:xfrm>
            <a:off x="8346356" y="1998859"/>
            <a:ext cx="1303283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D1D5D46E-9FB0-47C4-B849-53285D6311CF}"/>
              </a:ext>
            </a:extLst>
          </p:cNvPr>
          <p:cNvSpPr txBox="1"/>
          <p:nvPr/>
        </p:nvSpPr>
        <p:spPr>
          <a:xfrm>
            <a:off x="2017988" y="1672030"/>
            <a:ext cx="73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Cold</a:t>
            </a:r>
            <a:endParaRPr lang="en-IN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623724D-C398-4434-B677-E76B25A2363D}"/>
              </a:ext>
            </a:extLst>
          </p:cNvPr>
          <p:cNvSpPr txBox="1"/>
          <p:nvPr/>
        </p:nvSpPr>
        <p:spPr>
          <a:xfrm>
            <a:off x="5476117" y="1672030"/>
            <a:ext cx="101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Pleasant</a:t>
            </a:r>
            <a:endParaRPr lang="en-IN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B79780F-115E-438B-9AE3-79BCB5152CF7}"/>
              </a:ext>
            </a:extLst>
          </p:cNvPr>
          <p:cNvSpPr txBox="1"/>
          <p:nvPr/>
        </p:nvSpPr>
        <p:spPr>
          <a:xfrm>
            <a:off x="8566163" y="1619820"/>
            <a:ext cx="735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324132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984815-0603-4C0C-8DB3-28C64725B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D5C60-EF37-427C-8508-ED5354FD0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8912A8-09C5-4611-9E08-021B88745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7069" y="824949"/>
            <a:ext cx="9568152" cy="4661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9888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3AE0F6-631B-40A3-A190-F506612B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3CB14C-5FF2-43F9-ABF1-BCBDF2C858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E4F09AA-3E53-4395-BD8C-B0B0C683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0478" y="844619"/>
            <a:ext cx="4857750" cy="47910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B6749B-7C47-4346-BC1E-EC0EB4F1B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4112" y="381542"/>
            <a:ext cx="4097434" cy="461341"/>
          </a:xfrm>
          <a:prstGeom prst="rect">
            <a:avLst/>
          </a:prstGeom>
          <a:ln>
            <a:solidFill>
              <a:srgbClr val="FF66FF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4FAF4F-9F0F-4E6F-83C8-75E7F40D3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3790" y="978808"/>
            <a:ext cx="4457700" cy="57131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AD9F05A-2F12-4507-BFA6-D88E447A54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4433" y="1822160"/>
            <a:ext cx="3907113" cy="51680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C6784D-8D2D-4BAA-967F-E6F39BB460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3966" y="2453302"/>
            <a:ext cx="5409579" cy="51946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992897-9EB9-4A00-96E5-0FA6A06A6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3057" y="3196537"/>
            <a:ext cx="3177830" cy="49847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AFE0AB-52CC-4702-B284-6ED43C93D34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94433" y="3757338"/>
            <a:ext cx="3389864" cy="87525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E804C7-3435-438C-8611-1BCDAFF126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26050" y="6240617"/>
            <a:ext cx="4332840" cy="39818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3DDF02-90C2-4DE9-9A27-9BCC0F3631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94714" y="4734451"/>
            <a:ext cx="2189301" cy="62038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40E6FDE-B327-443A-92A7-116A113F03D3}"/>
              </a:ext>
            </a:extLst>
          </p:cNvPr>
          <p:cNvSpPr/>
          <p:nvPr/>
        </p:nvSpPr>
        <p:spPr>
          <a:xfrm>
            <a:off x="6231835" y="279681"/>
            <a:ext cx="4949687" cy="1389047"/>
          </a:xfrm>
          <a:prstGeom prst="rect">
            <a:avLst/>
          </a:prstGeom>
          <a:solidFill>
            <a:srgbClr val="FF99CC">
              <a:alpha val="49000"/>
            </a:srgbClr>
          </a:solidFill>
          <a:ln>
            <a:solidFill>
              <a:schemeClr val="accent1">
                <a:shade val="50000"/>
                <a:alpha val="37000"/>
              </a:schemeClr>
            </a:solidFill>
          </a:ln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AB6F2F65-A532-4030-BDC5-368F1E96B8A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44437" y="5197304"/>
            <a:ext cx="3416784" cy="87678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DC3640-7468-4236-9EFC-4501F19D3096}"/>
              </a:ext>
            </a:extLst>
          </p:cNvPr>
          <p:cNvSpPr/>
          <p:nvPr/>
        </p:nvSpPr>
        <p:spPr>
          <a:xfrm>
            <a:off x="5868228" y="1812066"/>
            <a:ext cx="5939459" cy="1206020"/>
          </a:xfrm>
          <a:prstGeom prst="rect">
            <a:avLst/>
          </a:prstGeom>
          <a:solidFill>
            <a:srgbClr val="9C1880">
              <a:alpha val="38000"/>
            </a:srgbClr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26F3E50-B4BE-43E9-B652-C52D1B565769}"/>
              </a:ext>
            </a:extLst>
          </p:cNvPr>
          <p:cNvSpPr/>
          <p:nvPr/>
        </p:nvSpPr>
        <p:spPr>
          <a:xfrm>
            <a:off x="6323774" y="3108874"/>
            <a:ext cx="4529655" cy="1523716"/>
          </a:xfrm>
          <a:prstGeom prst="rect">
            <a:avLst/>
          </a:prstGeom>
          <a:solidFill>
            <a:srgbClr val="FF99CC">
              <a:alpha val="41000"/>
            </a:srgbClr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D411211-CA4D-4947-B557-528D7EE5E637}"/>
              </a:ext>
            </a:extLst>
          </p:cNvPr>
          <p:cNvSpPr/>
          <p:nvPr/>
        </p:nvSpPr>
        <p:spPr>
          <a:xfrm>
            <a:off x="6377144" y="4741846"/>
            <a:ext cx="4529655" cy="1239492"/>
          </a:xfrm>
          <a:prstGeom prst="rect">
            <a:avLst/>
          </a:prstGeom>
          <a:solidFill>
            <a:srgbClr val="9C1880">
              <a:alpha val="25000"/>
            </a:srgbClr>
          </a:solidFill>
          <a:scene3d>
            <a:camera prst="orthographicFront">
              <a:rot lat="0" lon="0" rev="108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321922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9CC80C-DFEE-45F5-941C-8BA70E5F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549156-324D-46DA-B8D0-2A7563D3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2F8CD37-80BB-4258-BDA2-BF65AE191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406" y="434176"/>
            <a:ext cx="4823170" cy="7602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FF973C6-2A31-4111-9F85-ED378419C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81" y="1360785"/>
            <a:ext cx="8020050" cy="160972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C0DCD5C-47EA-46BF-B843-4916F61581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791" y="3486983"/>
            <a:ext cx="5486400" cy="75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4325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5F6CB-5A4E-4B25-B5A5-B426F6020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AD39C-CE7B-443A-A47C-DC285DCB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F08C5B-8689-46B2-B140-89363B98E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362" y="914400"/>
            <a:ext cx="10201275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055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18190-3C41-4146-B992-04ECA4409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828D6D-6949-437E-A2AF-E393BCEB3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E6EA13-B3E8-48DE-8F12-AD85DE764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862012"/>
            <a:ext cx="1001077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8871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00695-7869-48E6-80B2-68F9F2F271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174" y="331856"/>
            <a:ext cx="3743739" cy="6983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Fuzzy inference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474705C-EAE3-4471-A76F-538605ECE9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2562" y="1749045"/>
            <a:ext cx="9286875" cy="3609975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1C9C3-3819-4398-865A-070BE715F3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39D1F5-492F-4900-9C01-E1F8A1C99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7934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16FB90-1B48-4C67-A07F-E60FFBEF4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AEA70F-3123-4047-827E-4EEDED840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8399A9A-A579-433E-94A1-D9E6A90AC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2927" y="655774"/>
            <a:ext cx="9746146" cy="570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370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84B9-FBF2-4D12-9C12-9118AC883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2BE248-DF19-45B2-A52D-8CB8E0F7A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680926-7289-402E-A838-B00479AF8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163" y="561272"/>
            <a:ext cx="8787019" cy="5572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965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0852E8-419B-4FC6-8CB4-C8AA5DDCA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5B4CB-9F13-4579-A843-288952472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6E8AD5-104D-4665-B61A-2A3EAB91A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426" y="964095"/>
            <a:ext cx="9655770" cy="456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7192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8A0463-202E-459E-8416-12BFEFFC08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462476-7AE8-41EF-B259-54C6767FE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F800DF-E863-4165-BF63-DBBE936A6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494" y="471905"/>
            <a:ext cx="8318845" cy="589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8114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860CF2-DDC2-4237-BE86-DC7F01FCA9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E2A0F5-49EA-48F3-B87E-D055DD6DC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B9939D-9D02-4941-B236-9CB35FC952D2}"/>
              </a:ext>
            </a:extLst>
          </p:cNvPr>
          <p:cNvSpPr txBox="1"/>
          <p:nvPr/>
        </p:nvSpPr>
        <p:spPr>
          <a:xfrm>
            <a:off x="2209800" y="604868"/>
            <a:ext cx="822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Tall </a:t>
            </a:r>
            <a:endParaRPr lang="en-IN" sz="3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20129D-35F4-44BB-83DD-8509CBADD4FA}"/>
              </a:ext>
            </a:extLst>
          </p:cNvPr>
          <p:cNvSpPr txBox="1"/>
          <p:nvPr/>
        </p:nvSpPr>
        <p:spPr>
          <a:xfrm>
            <a:off x="3086102" y="1155488"/>
            <a:ext cx="1610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Very Tall</a:t>
            </a:r>
            <a:endParaRPr lang="en-IN" sz="2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212B639-B630-4D46-BC32-FEBD205C8A50}"/>
              </a:ext>
            </a:extLst>
          </p:cNvPr>
          <p:cNvSpPr txBox="1"/>
          <p:nvPr/>
        </p:nvSpPr>
        <p:spPr>
          <a:xfrm>
            <a:off x="3059828" y="2868668"/>
            <a:ext cx="2494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Somewhat tall</a:t>
            </a:r>
            <a:endParaRPr lang="en-IN" sz="28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63E5DC-B9DA-4C22-A7BB-4E067BC11CD9}"/>
              </a:ext>
            </a:extLst>
          </p:cNvPr>
          <p:cNvSpPr txBox="1"/>
          <p:nvPr/>
        </p:nvSpPr>
        <p:spPr>
          <a:xfrm>
            <a:off x="3086103" y="2012078"/>
            <a:ext cx="1610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Quite Tall</a:t>
            </a:r>
            <a:endParaRPr lang="en-IN" sz="2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58E0F-FE15-4485-ADD0-148F9056FBDB}"/>
              </a:ext>
            </a:extLst>
          </p:cNvPr>
          <p:cNvSpPr txBox="1"/>
          <p:nvPr/>
        </p:nvSpPr>
        <p:spPr>
          <a:xfrm>
            <a:off x="3086103" y="3741027"/>
            <a:ext cx="12756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Not tall </a:t>
            </a:r>
            <a:endParaRPr lang="en-IN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1AF30F-654F-45D0-8C14-DF6E7398BCD0}"/>
              </a:ext>
            </a:extLst>
          </p:cNvPr>
          <p:cNvSpPr txBox="1"/>
          <p:nvPr/>
        </p:nvSpPr>
        <p:spPr>
          <a:xfrm>
            <a:off x="3059828" y="4613386"/>
            <a:ext cx="1375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Short</a:t>
            </a:r>
            <a:endParaRPr lang="en-IN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45086B-5F52-4519-AD6E-825BA7A4CCEF}"/>
              </a:ext>
            </a:extLst>
          </p:cNvPr>
          <p:cNvSpPr txBox="1"/>
          <p:nvPr/>
        </p:nvSpPr>
        <p:spPr>
          <a:xfrm>
            <a:off x="1928647" y="5440902"/>
            <a:ext cx="41673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Is not tall same as Short?</a:t>
            </a:r>
            <a:endParaRPr lang="en-IN" sz="28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A79569-9519-4170-B133-DFD2B2848A18}"/>
              </a:ext>
            </a:extLst>
          </p:cNvPr>
          <p:cNvSpPr txBox="1"/>
          <p:nvPr/>
        </p:nvSpPr>
        <p:spPr>
          <a:xfrm>
            <a:off x="6437581" y="2868668"/>
            <a:ext cx="47165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How to handle this ambiguity?</a:t>
            </a:r>
            <a:endParaRPr lang="en-I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12011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C04C6B-EAA0-4AE3-8610-91C269844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DF7762-B4B3-46BF-B23D-E212CEF41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8C2772D-DE74-4305-8781-884E7C4C9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705161"/>
            <a:ext cx="9142538" cy="5447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0450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5E84E1-03A2-4C93-82BC-17723F62A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55A63F-E582-473C-A019-5BAA62F21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EAC6A1-6DCE-4C58-9BE6-D6FE6901BC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8883" y="1062566"/>
            <a:ext cx="9615513" cy="5089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8419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D11494-FD13-469D-8378-969241AD1B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44BCA6-C952-46B8-AE16-1E9FB40664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A01051-A4A6-426B-9F22-F325EA2D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947737"/>
            <a:ext cx="100203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16756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02711F-F853-4366-A9EE-14629274E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2B6BC3-04FE-40C5-A5F6-15EA70DA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210FEF-4518-4656-A1F9-97CF8EE2FB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0" y="604837"/>
            <a:ext cx="857250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34747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108B4-A957-4D5A-957D-7DA3528B3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56F397-1D30-4E2B-A78D-EF1F6EBFA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DC4D4E-116E-4B81-9DBD-48E12B2D4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01" y="709325"/>
            <a:ext cx="9847997" cy="5087811"/>
          </a:xfrm>
          <a:prstGeom prst="rect">
            <a:avLst/>
          </a:prstGeom>
          <a:ln w="15875">
            <a:solidFill>
              <a:srgbClr val="0000CC"/>
            </a:solidFill>
          </a:ln>
        </p:spPr>
      </p:pic>
    </p:spTree>
    <p:extLst>
      <p:ext uri="{BB962C8B-B14F-4D97-AF65-F5344CB8AC3E}">
        <p14:creationId xmlns:p14="http://schemas.microsoft.com/office/powerpoint/2010/main" val="29694944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E18796-897F-4545-8067-19019EB65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E9DE21-D23B-4DED-834E-CEF355579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958892-58FC-431E-BC5A-B46DF5415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7762" y="1114425"/>
            <a:ext cx="989647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611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22E1B-FC55-42B5-AFDC-9067E3B40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7030" y="312770"/>
            <a:ext cx="3057939" cy="736531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Fuzzification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A1B609-7AEF-47DB-B074-6A4737D45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3CF5F-19B7-4A2C-BD96-2EFEA896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C5B6FA-4997-44A5-AE7E-8EBC2E06F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025" y="1358140"/>
            <a:ext cx="9024730" cy="4502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9837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BE80F-5253-4C34-BA5D-75063865C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7748" y="109054"/>
            <a:ext cx="3544957" cy="785191"/>
          </a:xfrm>
        </p:spPr>
        <p:txBody>
          <a:bodyPr/>
          <a:lstStyle/>
          <a:p>
            <a:r>
              <a:rPr lang="en-US" dirty="0">
                <a:solidFill>
                  <a:srgbClr val="C00000"/>
                </a:solidFill>
              </a:rPr>
              <a:t>Defuzzification</a:t>
            </a:r>
            <a:endParaRPr lang="en-IN" dirty="0">
              <a:solidFill>
                <a:srgbClr val="C0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AB189C-7D75-4FC4-AE5A-425F1FF2E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D64968-6167-494A-B841-98F533B17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DA797-0B4E-497C-98F5-A3EE7C1C3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088" y="1160246"/>
            <a:ext cx="8855764" cy="5215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1962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A3DEE9B-2E31-4194-9BE4-C9C9D95C83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278" y="702503"/>
            <a:ext cx="8655583" cy="4351338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3872D6-F959-41F8-94CD-479A38369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B684F-5326-4392-8D5C-AB072CC45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2072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323A28-3675-4291-9C85-769AB449D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6D533C-AC16-4163-ABDA-D1F15C168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C4D799-2A32-4D40-B4A7-F27B31E2B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406" y="1868324"/>
            <a:ext cx="4999294" cy="382554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BE088BC-717F-4C02-BD7B-37C9C60D3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705" y="1868324"/>
            <a:ext cx="5090130" cy="38255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57197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2F0EC0-36B0-4E60-ABCE-18FF7B2BE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5E3DD1-90D7-4FF1-A166-B06A93F7F082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6D2693-7944-45BC-9979-B7013BB83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C4A7DB-F49E-4DD3-8138-3BA2C7D72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668" y="1183220"/>
            <a:ext cx="8518663" cy="4638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801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AA79D-F032-41F6-80C2-A8FCD37BBC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9800" y="232992"/>
            <a:ext cx="831832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en-US" sz="3200" dirty="0">
                <a:solidFill>
                  <a:srgbClr val="FF0000"/>
                </a:solidFill>
              </a:rPr>
              <a:t>Fuzzy Logic tries to capture the human ability of reasoning with imprecise information</a:t>
            </a:r>
            <a:endParaRPr lang="en-IN" sz="3200" dirty="0">
              <a:solidFill>
                <a:srgbClr val="FF0000"/>
              </a:solidFill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68D94E-4675-4480-A46B-F936FCB5E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FD20FC-8C4E-418C-A189-6D4B9838C158}" type="datetime1">
              <a:rPr lang="en-US" smtClean="0"/>
              <a:pPr/>
              <a:t>2/21/2023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49E35-1542-4C9F-98B1-7386A5D72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74711" y="6356350"/>
            <a:ext cx="667603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7C0C44-9541-4D21-9BD2-D76B82E44A93}"/>
              </a:ext>
            </a:extLst>
          </p:cNvPr>
          <p:cNvSpPr txBox="1"/>
          <p:nvPr/>
        </p:nvSpPr>
        <p:spPr>
          <a:xfrm>
            <a:off x="1467928" y="2315055"/>
            <a:ext cx="9514561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3200" dirty="0"/>
              <a:t>Models Human Reasoning</a:t>
            </a:r>
          </a:p>
          <a:p>
            <a:pPr marL="457200" indent="-4572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en-US" sz="3200" dirty="0"/>
              <a:t>Works with imprecise statements such as: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en-US" sz="3200" dirty="0"/>
              <a:t>	In a process control situation, </a:t>
            </a:r>
          </a:p>
          <a:p>
            <a:pPr marL="804863">
              <a:spcBef>
                <a:spcPts val="600"/>
              </a:spcBef>
              <a:spcAft>
                <a:spcPts val="600"/>
              </a:spcAft>
            </a:pPr>
            <a:r>
              <a:rPr lang="en-US" altLang="en-US" sz="3200" i="1" dirty="0">
                <a:solidFill>
                  <a:srgbClr val="0000CC"/>
                </a:solidFill>
              </a:rPr>
              <a:t>“If</a:t>
            </a:r>
            <a:r>
              <a:rPr lang="en-US" altLang="en-US" sz="3200" dirty="0">
                <a:solidFill>
                  <a:srgbClr val="0000CC"/>
                </a:solidFill>
              </a:rPr>
              <a:t> the temperature is </a:t>
            </a:r>
            <a:r>
              <a:rPr lang="en-US" altLang="en-US" sz="3200" u="sng" dirty="0">
                <a:solidFill>
                  <a:srgbClr val="0000CC"/>
                </a:solidFill>
              </a:rPr>
              <a:t>moderate</a:t>
            </a:r>
            <a:r>
              <a:rPr lang="en-US" altLang="en-US" sz="3200" dirty="0">
                <a:solidFill>
                  <a:srgbClr val="0000CC"/>
                </a:solidFill>
              </a:rPr>
              <a:t> and the pressure is </a:t>
            </a:r>
            <a:r>
              <a:rPr lang="en-US" altLang="en-US" sz="3200" u="sng" dirty="0">
                <a:solidFill>
                  <a:srgbClr val="0000CC"/>
                </a:solidFill>
              </a:rPr>
              <a:t>high</a:t>
            </a:r>
            <a:r>
              <a:rPr lang="en-US" altLang="en-US" sz="3200" dirty="0">
                <a:solidFill>
                  <a:srgbClr val="0000CC"/>
                </a:solidFill>
              </a:rPr>
              <a:t>, </a:t>
            </a:r>
            <a:r>
              <a:rPr lang="en-US" altLang="en-US" sz="3200" i="1" dirty="0">
                <a:solidFill>
                  <a:srgbClr val="0000CC"/>
                </a:solidFill>
              </a:rPr>
              <a:t>then</a:t>
            </a:r>
            <a:r>
              <a:rPr lang="en-US" altLang="en-US" sz="3200" dirty="0">
                <a:solidFill>
                  <a:srgbClr val="0000CC"/>
                </a:solidFill>
              </a:rPr>
              <a:t> turn the knob </a:t>
            </a:r>
            <a:r>
              <a:rPr lang="en-US" altLang="en-US" sz="3200" u="sng" dirty="0">
                <a:solidFill>
                  <a:srgbClr val="0000CC"/>
                </a:solidFill>
              </a:rPr>
              <a:t>slightly right</a:t>
            </a:r>
            <a:r>
              <a:rPr lang="en-US" altLang="en-US" sz="3200" dirty="0">
                <a:solidFill>
                  <a:srgbClr val="0000CC"/>
                </a:solidFill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75938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9C1880"/>
        </a:solidFill>
        <a:scene3d>
          <a:camera prst="orthographicFront">
            <a:rot lat="0" lon="0" rev="10800000"/>
          </a:camera>
          <a:lightRig rig="threePt" dir="t"/>
        </a:scene3d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7221</TotalTime>
  <Words>698</Words>
  <Application>Microsoft Office PowerPoint</Application>
  <PresentationFormat>Widescreen</PresentationFormat>
  <Paragraphs>236</Paragraphs>
  <Slides>68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68</vt:i4>
      </vt:variant>
    </vt:vector>
  </HeadingPairs>
  <TitlesOfParts>
    <vt:vector size="78" baseType="lpstr">
      <vt:lpstr>Andalus</vt:lpstr>
      <vt:lpstr>Arial</vt:lpstr>
      <vt:lpstr>Arial Unicode MS</vt:lpstr>
      <vt:lpstr>Calibri</vt:lpstr>
      <vt:lpstr>Calibri Light</vt:lpstr>
      <vt:lpstr>Tahoma</vt:lpstr>
      <vt:lpstr>Times New Roman</vt:lpstr>
      <vt:lpstr>Wingdings</vt:lpstr>
      <vt:lpstr>Office Theme</vt:lpstr>
      <vt:lpstr>Custom Design</vt:lpstr>
      <vt:lpstr>PowerPoint Presentation</vt:lpstr>
      <vt:lpstr>Uncertainty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Fuzzy Logic tries to capture the human ability of reasoning with imprecise information</vt:lpstr>
      <vt:lpstr>PowerPoint Presentation</vt:lpstr>
      <vt:lpstr>PowerPoint Presentation</vt:lpstr>
      <vt:lpstr>Crisp set Vs Fuzzy set</vt:lpstr>
      <vt:lpstr>Representation of Fuzzy sets</vt:lpstr>
      <vt:lpstr>PowerPoint Presentation</vt:lpstr>
      <vt:lpstr>PowerPoint Presentation</vt:lpstr>
      <vt:lpstr>Membership functions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Rule Base</vt:lpstr>
      <vt:lpstr>Fuzzy relations</vt:lpstr>
      <vt:lpstr>Crisp relations</vt:lpstr>
      <vt:lpstr>PowerPoint Presentation</vt:lpstr>
      <vt:lpstr>Operations on crisp relations</vt:lpstr>
      <vt:lpstr>PowerPoint Presentation</vt:lpstr>
      <vt:lpstr>Composition of two relations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valued logic</vt:lpstr>
      <vt:lpstr>Three valued logic</vt:lpstr>
      <vt:lpstr>PowerPoint Presentation</vt:lpstr>
      <vt:lpstr>Fuzzy propositions</vt:lpstr>
      <vt:lpstr>PowerPoint Presentation</vt:lpstr>
      <vt:lpstr>Fuzzy implications</vt:lpstr>
      <vt:lpstr>Fuzzy implication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Fuzzy inference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Fuzzification</vt:lpstr>
      <vt:lpstr>Defuzzification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 and machine learning for the society</dc:title>
  <dc:creator>Admin</dc:creator>
  <cp:lastModifiedBy>Latha R</cp:lastModifiedBy>
  <cp:revision>1092</cp:revision>
  <dcterms:created xsi:type="dcterms:W3CDTF">2019-06-07T14:01:17Z</dcterms:created>
  <dcterms:modified xsi:type="dcterms:W3CDTF">2023-02-21T01:43:36Z</dcterms:modified>
</cp:coreProperties>
</file>